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60"/>
  </p:notesMasterIdLst>
  <p:sldIdLst>
    <p:sldId id="256" r:id="rId2"/>
    <p:sldId id="343" r:id="rId3"/>
    <p:sldId id="350" r:id="rId4"/>
    <p:sldId id="351" r:id="rId5"/>
    <p:sldId id="353" r:id="rId6"/>
    <p:sldId id="352" r:id="rId7"/>
    <p:sldId id="354" r:id="rId8"/>
    <p:sldId id="355" r:id="rId9"/>
    <p:sldId id="405" r:id="rId10"/>
    <p:sldId id="356" r:id="rId11"/>
    <p:sldId id="358" r:id="rId12"/>
    <p:sldId id="380" r:id="rId13"/>
    <p:sldId id="357" r:id="rId14"/>
    <p:sldId id="377" r:id="rId15"/>
    <p:sldId id="378" r:id="rId16"/>
    <p:sldId id="359" r:id="rId17"/>
    <p:sldId id="368" r:id="rId18"/>
    <p:sldId id="381" r:id="rId19"/>
    <p:sldId id="396" r:id="rId20"/>
    <p:sldId id="369" r:id="rId21"/>
    <p:sldId id="370" r:id="rId22"/>
    <p:sldId id="407" r:id="rId23"/>
    <p:sldId id="371" r:id="rId24"/>
    <p:sldId id="410" r:id="rId25"/>
    <p:sldId id="372" r:id="rId26"/>
    <p:sldId id="375" r:id="rId27"/>
    <p:sldId id="374" r:id="rId28"/>
    <p:sldId id="373" r:id="rId29"/>
    <p:sldId id="376" r:id="rId30"/>
    <p:sldId id="382" r:id="rId31"/>
    <p:sldId id="411" r:id="rId32"/>
    <p:sldId id="383" r:id="rId33"/>
    <p:sldId id="400" r:id="rId34"/>
    <p:sldId id="385" r:id="rId35"/>
    <p:sldId id="409" r:id="rId36"/>
    <p:sldId id="384" r:id="rId37"/>
    <p:sldId id="386" r:id="rId38"/>
    <p:sldId id="412" r:id="rId39"/>
    <p:sldId id="414" r:id="rId40"/>
    <p:sldId id="413" r:id="rId41"/>
    <p:sldId id="360" r:id="rId42"/>
    <p:sldId id="361" r:id="rId43"/>
    <p:sldId id="387" r:id="rId44"/>
    <p:sldId id="364" r:id="rId45"/>
    <p:sldId id="365" r:id="rId46"/>
    <p:sldId id="408" r:id="rId47"/>
    <p:sldId id="366" r:id="rId48"/>
    <p:sldId id="367" r:id="rId49"/>
    <p:sldId id="391" r:id="rId50"/>
    <p:sldId id="388" r:id="rId51"/>
    <p:sldId id="392" r:id="rId52"/>
    <p:sldId id="393" r:id="rId53"/>
    <p:sldId id="394" r:id="rId54"/>
    <p:sldId id="389" r:id="rId55"/>
    <p:sldId id="404" r:id="rId56"/>
    <p:sldId id="390" r:id="rId57"/>
    <p:sldId id="403" r:id="rId58"/>
    <p:sldId id="270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7664D72-6C1E-46CE-B1EA-AE1AB412C7C4}">
          <p14:sldIdLst>
            <p14:sldId id="256"/>
            <p14:sldId id="343"/>
            <p14:sldId id="350"/>
            <p14:sldId id="351"/>
            <p14:sldId id="353"/>
            <p14:sldId id="352"/>
            <p14:sldId id="354"/>
            <p14:sldId id="355"/>
            <p14:sldId id="405"/>
            <p14:sldId id="356"/>
            <p14:sldId id="358"/>
            <p14:sldId id="380"/>
            <p14:sldId id="357"/>
            <p14:sldId id="377"/>
            <p14:sldId id="378"/>
            <p14:sldId id="359"/>
            <p14:sldId id="368"/>
            <p14:sldId id="381"/>
            <p14:sldId id="396"/>
            <p14:sldId id="369"/>
            <p14:sldId id="370"/>
            <p14:sldId id="407"/>
            <p14:sldId id="371"/>
            <p14:sldId id="410"/>
            <p14:sldId id="372"/>
            <p14:sldId id="375"/>
            <p14:sldId id="374"/>
            <p14:sldId id="373"/>
            <p14:sldId id="376"/>
            <p14:sldId id="382"/>
            <p14:sldId id="411"/>
            <p14:sldId id="383"/>
            <p14:sldId id="400"/>
            <p14:sldId id="385"/>
            <p14:sldId id="409"/>
            <p14:sldId id="384"/>
            <p14:sldId id="386"/>
            <p14:sldId id="412"/>
            <p14:sldId id="414"/>
            <p14:sldId id="413"/>
            <p14:sldId id="360"/>
            <p14:sldId id="361"/>
            <p14:sldId id="387"/>
            <p14:sldId id="364"/>
            <p14:sldId id="365"/>
            <p14:sldId id="408"/>
            <p14:sldId id="366"/>
            <p14:sldId id="367"/>
            <p14:sldId id="391"/>
            <p14:sldId id="388"/>
            <p14:sldId id="392"/>
            <p14:sldId id="393"/>
            <p14:sldId id="394"/>
            <p14:sldId id="389"/>
            <p14:sldId id="404"/>
            <p14:sldId id="390"/>
            <p14:sldId id="40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7469" initials="M" lastIdx="3" clrIdx="0">
    <p:extLst>
      <p:ext uri="{19B8F6BF-5375-455C-9EA6-DF929625EA0E}">
        <p15:presenceInfo xmlns:p15="http://schemas.microsoft.com/office/powerpoint/2012/main" userId="S::M17469@m365.ltd::4642af68-d7b3-48f2-8b33-1b4c33dc7b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8C"/>
    <a:srgbClr val="8FDCB2"/>
    <a:srgbClr val="993366"/>
    <a:srgbClr val="DADAE6"/>
    <a:srgbClr val="CC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14" autoAdjust="0"/>
  </p:normalViewPr>
  <p:slideViewPr>
    <p:cSldViewPr>
      <p:cViewPr varScale="1">
        <p:scale>
          <a:sx n="81" d="100"/>
          <a:sy n="81" d="100"/>
        </p:scale>
        <p:origin x="1517" y="67"/>
      </p:cViewPr>
      <p:guideLst/>
    </p:cSldViewPr>
  </p:slideViewPr>
  <p:outlineViewPr>
    <p:cViewPr>
      <p:scale>
        <a:sx n="33" d="100"/>
        <a:sy n="33" d="100"/>
      </p:scale>
      <p:origin x="0" y="-524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38"/>
      </p:cViewPr>
      <p:guideLst/>
    </p:cSldViewPr>
  </p:notesViewPr>
  <p:gridSpacing cx="1080001" cy="108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6T23:21:18.728" idx="1">
    <p:pos x="5963" y="310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1T21:42:45.078" idx="3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6.wmf"/><Relationship Id="rId1" Type="http://schemas.openxmlformats.org/officeDocument/2006/relationships/image" Target="../media/image23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11" Type="http://schemas.openxmlformats.org/officeDocument/2006/relationships/image" Target="../media/image61.wmf"/><Relationship Id="rId5" Type="http://schemas.openxmlformats.org/officeDocument/2006/relationships/image" Target="../media/image56.wmf"/><Relationship Id="rId10" Type="http://schemas.openxmlformats.org/officeDocument/2006/relationships/image" Target="../media/image60.wmf"/><Relationship Id="rId4" Type="http://schemas.openxmlformats.org/officeDocument/2006/relationships/image" Target="../media/image55.wmf"/><Relationship Id="rId9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D747-755D-4D4D-A50D-482537AB376F}" type="datetimeFigureOut">
              <a:rPr lang="zh-CN" altLang="en-US" smtClean="0"/>
              <a:t>2022-08-12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06D52-CD20-4FEC-BDD4-EF4517D375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06D52-CD20-4FEC-BDD4-EF4517D3756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8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06D52-CD20-4FEC-BDD4-EF4517D3756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0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06D52-CD20-4FEC-BDD4-EF4517D3756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5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06D52-CD20-4FEC-BDD4-EF4517D3756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66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06D52-CD20-4FEC-BDD4-EF4517D3756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5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>
            <a:extLst>
              <a:ext uri="{FF2B5EF4-FFF2-40B4-BE49-F238E27FC236}">
                <a16:creationId xmlns:a16="http://schemas.microsoft.com/office/drawing/2014/main" id="{0B5182DF-6FF8-B0B6-7F07-127602716B9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>
              <a:extLst>
                <a:ext uri="{FF2B5EF4-FFF2-40B4-BE49-F238E27FC236}">
                  <a16:creationId xmlns:a16="http://schemas.microsoft.com/office/drawing/2014/main" id="{57EC6DB8-3AB0-788C-76DE-13B0050E387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942" name="Rectangle 6">
              <a:extLst>
                <a:ext uri="{FF2B5EF4-FFF2-40B4-BE49-F238E27FC236}">
                  <a16:creationId xmlns:a16="http://schemas.microsoft.com/office/drawing/2014/main" id="{107130A7-25CE-B551-580B-B70EFCD2A33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BFC83649-37E3-6594-C83A-0E5E338C6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D5D769CF-4A25-3036-5D77-C209013192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E649C32B-965E-636D-F861-AD4516927A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5" name="Rectangle 9">
                <a:extLst>
                  <a:ext uri="{FF2B5EF4-FFF2-40B4-BE49-F238E27FC236}">
                    <a16:creationId xmlns:a16="http://schemas.microsoft.com/office/drawing/2014/main" id="{46DB70F7-3902-69FC-9C40-41F8847DEF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6" name="Rectangle 10">
                <a:extLst>
                  <a:ext uri="{FF2B5EF4-FFF2-40B4-BE49-F238E27FC236}">
                    <a16:creationId xmlns:a16="http://schemas.microsoft.com/office/drawing/2014/main" id="{41E00171-5E79-DF6E-D27F-B73B6F534B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7" name="Rectangle 11">
                <a:extLst>
                  <a:ext uri="{FF2B5EF4-FFF2-40B4-BE49-F238E27FC236}">
                    <a16:creationId xmlns:a16="http://schemas.microsoft.com/office/drawing/2014/main" id="{542A57EF-35A9-2939-8F9D-E6634EEB29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8" name="Rectangle 12">
                <a:extLst>
                  <a:ext uri="{FF2B5EF4-FFF2-40B4-BE49-F238E27FC236}">
                    <a16:creationId xmlns:a16="http://schemas.microsoft.com/office/drawing/2014/main" id="{F19F0F34-C003-D0C8-D4A7-4DE6E1B28A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9" name="Rectangle 13">
                <a:extLst>
                  <a:ext uri="{FF2B5EF4-FFF2-40B4-BE49-F238E27FC236}">
                    <a16:creationId xmlns:a16="http://schemas.microsoft.com/office/drawing/2014/main" id="{FB350BBF-50D8-66FE-AFC5-CC21B30D2E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0" name="Rectangle 14">
                <a:extLst>
                  <a:ext uri="{FF2B5EF4-FFF2-40B4-BE49-F238E27FC236}">
                    <a16:creationId xmlns:a16="http://schemas.microsoft.com/office/drawing/2014/main" id="{DD58724E-4F95-E0B4-C0B6-1A0EAD8173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1" name="Rectangle 15">
                <a:extLst>
                  <a:ext uri="{FF2B5EF4-FFF2-40B4-BE49-F238E27FC236}">
                    <a16:creationId xmlns:a16="http://schemas.microsoft.com/office/drawing/2014/main" id="{268F066C-2E59-C17A-7481-59C73BC44C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2" name="Rectangle 16">
                <a:extLst>
                  <a:ext uri="{FF2B5EF4-FFF2-40B4-BE49-F238E27FC236}">
                    <a16:creationId xmlns:a16="http://schemas.microsoft.com/office/drawing/2014/main" id="{739FBD13-F5E5-D56A-8F03-67F103CAFE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1721B51-658F-F6BC-72FB-8DA6FDD1C2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3456C45F-9DE8-92AA-DAC7-AB1C785FDF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F088E691-16C3-CA10-34A6-3E9DF1D33B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2C2FA3A-D083-482C-A7A2-C10EB8AA9ED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9953" name="Rectangle 17">
            <a:extLst>
              <a:ext uri="{FF2B5EF4-FFF2-40B4-BE49-F238E27FC236}">
                <a16:creationId xmlns:a16="http://schemas.microsoft.com/office/drawing/2014/main" id="{C162AB9C-1183-0509-D8AE-86165669DD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39954" name="Rectangle 18">
            <a:extLst>
              <a:ext uri="{FF2B5EF4-FFF2-40B4-BE49-F238E27FC236}">
                <a16:creationId xmlns:a16="http://schemas.microsoft.com/office/drawing/2014/main" id="{408C5BE9-E5E0-2F4F-0AC6-4F16AE0B23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3018-F885-15EA-44E1-D4E9F77A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F3F7AC-9945-0CF6-2608-808CA1A8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B3D9AB-67A5-4AC3-E947-E7CDCBA10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C54ED9-74BC-986A-B705-E61ADBFDFC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8F3097-3B98-4AEF-B8AC-E72999CCCE1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CD4646-929B-E103-91CF-09CB2FE58E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67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112EBF-10A6-DC98-F39A-4705CB79B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5629D1-99CF-9D31-5BF2-6FCB483F7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55F1E-CA6D-FB75-01ED-5D5E73BF3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B951E5-0DEE-0539-B568-F1141CE6B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79B6F5-8B3A-4FBB-924F-AFF179C12E6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E2B3E97-F22C-E8CA-3F48-7E3D83FD5F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21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D612-189B-BDEF-AA9B-5C2B964F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2DD9D-1E33-5054-A669-02C18F54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AA9DBE-ED49-0B03-010F-7779D4DC2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AA19-6346-2A9F-6EF0-56034CE0B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FF182B-870A-4FE8-A470-49D8A1ADC9E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CF6286D-CDA7-A963-D5F5-866EFBC76E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6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C036E-7C64-3226-FA93-67650EA6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E37E3-7CBA-2618-DC4D-A78B1515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EA58A-9B4B-D15C-8CE3-DA7B4DE2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32880-CAD1-579E-4C45-9CA1BF808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5AE8C2-0744-4DEE-B1FC-9DC920A5881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E262242-D875-8B4D-4D8A-A69AB12CC0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59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DEC70-E5D0-A9E7-C832-2B593558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31CD-7EBA-8736-FF3B-064D37942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C933CB-6F2C-BC3A-405F-7076B20D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7751A-02F5-485D-1AE0-FF988D5D3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358B3-2BCD-6B00-1F81-23F5B73A6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2ED571-A155-4DAF-A7BA-FC292C02754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C8EBF-2F67-611C-8D1A-035458A3B4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EA767-2D9D-CD02-7908-43FD430F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E952D-FF68-209E-136B-A7AEAD9A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4A2F85-4D71-AA7F-AB41-1450BDE89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7573B-6B9F-3FB0-8784-814515BFC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CAA847-58CD-A0EE-F943-416A775E0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E159B54-F640-D474-5D33-879BAC8B46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44611D-4EA1-0255-BB25-050294C7F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4C7FC8-D44C-4120-A2E2-28ABEF80324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C229C0C-2309-A774-8C9B-5ED42B9270F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73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71EE6-298D-CB95-E809-E1AFB367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91C3F6-9021-5A1F-5A27-65DBC7CFE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E386A5-E545-8100-6ADA-6C7C25012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3C20-DD0A-46DE-8678-5EE50F97ABC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FA10D-01E1-EA95-E441-D69B3F6195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54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478CF66-816B-6415-4307-0512B9482F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A5C7BD-456F-BF31-E59F-0C7F49912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F90929-780C-404C-AC0A-2B5DDEE8C29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3ABAD-4125-9BCA-B165-F7499E4AB0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4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26660-ED82-56A2-2999-BE87AC34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AF50E-0A2D-3148-5928-F1A791A9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ECD7A0-B70A-569E-458B-78C8F907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B37B6-DECF-CD44-D1D4-419D96CF8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B3A09-C425-6CAA-01A7-312473A0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84B69-0CC4-400B-88F3-FE1A677E044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BC65F7-8B2E-26CD-B021-AD3E047A68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A29ED-0BF0-462B-A7D5-79BD0838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4430D3-1434-DBBE-AB66-02F180FF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E4A192-E504-A7E7-DB02-353A47E0E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ACD69-7F5E-2E98-4A6C-2AFAC225B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A40FA-4FDC-C8EA-87D4-E3ACA1DFE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20DC41-7869-4249-B541-831C0663F00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4EEF4A-F190-E91B-0F79-9D3FDF8C58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89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05D2D911-9750-3AAB-B3DE-9C3411021B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F8456D5C-AD58-ACE1-DED9-C82DE226EB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A9A97EF6-A80F-4715-AAFC-4564A637CB8E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38947" name="Group 35">
            <a:extLst>
              <a:ext uri="{FF2B5EF4-FFF2-40B4-BE49-F238E27FC236}">
                <a16:creationId xmlns:a16="http://schemas.microsoft.com/office/drawing/2014/main" id="{E3F19E3A-7BAB-4E6D-3F25-FE7097F2DF2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>
              <a:extLst>
                <a:ext uri="{FF2B5EF4-FFF2-40B4-BE49-F238E27FC236}">
                  <a16:creationId xmlns:a16="http://schemas.microsoft.com/office/drawing/2014/main" id="{30BC0E42-F883-A172-B639-6A199942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8" name="Rectangle 6">
              <a:extLst>
                <a:ext uri="{FF2B5EF4-FFF2-40B4-BE49-F238E27FC236}">
                  <a16:creationId xmlns:a16="http://schemas.microsoft.com/office/drawing/2014/main" id="{8E61F306-0F08-9EC3-ADE1-F4A09FD0E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9" name="Rectangle 7">
              <a:extLst>
                <a:ext uri="{FF2B5EF4-FFF2-40B4-BE49-F238E27FC236}">
                  <a16:creationId xmlns:a16="http://schemas.microsoft.com/office/drawing/2014/main" id="{68B9D4B5-96BA-4896-4DED-B76F6C38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3D6059AC-0D8E-19B8-62BC-AC934122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>
              <a:extLst>
                <a:ext uri="{FF2B5EF4-FFF2-40B4-BE49-F238E27FC236}">
                  <a16:creationId xmlns:a16="http://schemas.microsoft.com/office/drawing/2014/main" id="{B92B7333-3141-018B-F8D7-CBDBC0ED4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>
              <a:extLst>
                <a:ext uri="{FF2B5EF4-FFF2-40B4-BE49-F238E27FC236}">
                  <a16:creationId xmlns:a16="http://schemas.microsoft.com/office/drawing/2014/main" id="{50187422-3A55-65E2-EF34-264A2A18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>
              <a:extLst>
                <a:ext uri="{FF2B5EF4-FFF2-40B4-BE49-F238E27FC236}">
                  <a16:creationId xmlns:a16="http://schemas.microsoft.com/office/drawing/2014/main" id="{A72858B5-6AEC-75D5-0315-4FF285B2F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4" name="Rectangle 12">
              <a:extLst>
                <a:ext uri="{FF2B5EF4-FFF2-40B4-BE49-F238E27FC236}">
                  <a16:creationId xmlns:a16="http://schemas.microsoft.com/office/drawing/2014/main" id="{F945FDAD-4047-DABF-930B-FF1FD11A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>
              <a:extLst>
                <a:ext uri="{FF2B5EF4-FFF2-40B4-BE49-F238E27FC236}">
                  <a16:creationId xmlns:a16="http://schemas.microsoft.com/office/drawing/2014/main" id="{E92CDEC2-E72C-1F64-FD8F-0E5A7EEC0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5852071B-871E-51C1-A18C-1A78370F5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38927" name="Rectangle 15">
            <a:extLst>
              <a:ext uri="{FF2B5EF4-FFF2-40B4-BE49-F238E27FC236}">
                <a16:creationId xmlns:a16="http://schemas.microsoft.com/office/drawing/2014/main" id="{4D7903A5-5B66-BCD0-7341-633A95A09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8631" y="1156176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CDA7BD16-3E0D-1E54-B9D0-B6B752FC2D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7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35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59.wmf"/><Relationship Id="rId26" Type="http://schemas.openxmlformats.org/officeDocument/2006/relationships/oleObject" Target="../embeddings/oleObject41.bin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35.bin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wmf"/><Relationship Id="rId20" Type="http://schemas.openxmlformats.org/officeDocument/2006/relationships/image" Target="../media/image33.wmf"/><Relationship Id="rId29" Type="http://schemas.openxmlformats.org/officeDocument/2006/relationships/image" Target="../media/image62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32.bin"/><Relationship Id="rId24" Type="http://schemas.openxmlformats.org/officeDocument/2006/relationships/oleObject" Target="../embeddings/oleObject40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9.bin"/><Relationship Id="rId28" Type="http://schemas.openxmlformats.org/officeDocument/2006/relationships/image" Target="../media/image61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36.bin"/><Relationship Id="rId31" Type="http://schemas.openxmlformats.org/officeDocument/2006/relationships/image" Target="../media/image64.png"/><Relationship Id="rId4" Type="http://schemas.openxmlformats.org/officeDocument/2006/relationships/image" Target="../media/image52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7.wmf"/><Relationship Id="rId22" Type="http://schemas.openxmlformats.org/officeDocument/2006/relationships/oleObject" Target="../embeddings/oleObject38.bin"/><Relationship Id="rId27" Type="http://schemas.openxmlformats.org/officeDocument/2006/relationships/oleObject" Target="../embeddings/oleObject42.bin"/><Relationship Id="rId30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65.tmp"/><Relationship Id="rId2" Type="http://schemas.openxmlformats.org/officeDocument/2006/relationships/tags" Target="../tags/tag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33.wmf"/><Relationship Id="rId10" Type="http://schemas.openxmlformats.org/officeDocument/2006/relationships/image" Target="../media/image60.wmf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4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43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0.png"/><Relationship Id="rId4" Type="http://schemas.openxmlformats.org/officeDocument/2006/relationships/image" Target="../media/image3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5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2.wmf"/><Relationship Id="rId9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8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91.wmf"/><Relationship Id="rId3" Type="http://schemas.openxmlformats.org/officeDocument/2006/relationships/image" Target="../media/image86.png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89.png"/><Relationship Id="rId10" Type="http://schemas.openxmlformats.org/officeDocument/2006/relationships/image" Target="../media/image90.wmf"/><Relationship Id="rId4" Type="http://schemas.openxmlformats.org/officeDocument/2006/relationships/image" Target="../media/image88.png"/><Relationship Id="rId9" Type="http://schemas.openxmlformats.org/officeDocument/2006/relationships/oleObject" Target="../embeddings/oleObject4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103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1.wmf"/><Relationship Id="rId11" Type="http://schemas.openxmlformats.org/officeDocument/2006/relationships/image" Target="../media/image105.png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102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5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电路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zh-CN" altLang="en-US" b="1" dirty="0"/>
              <a:t>复习</a:t>
            </a:r>
            <a:r>
              <a:rPr lang="en-US" altLang="zh-CN" b="1" dirty="0"/>
              <a:t> (7)</a:t>
            </a:r>
            <a:br>
              <a:rPr lang="en-US" altLang="zh-CN" b="1" dirty="0"/>
            </a:br>
            <a:r>
              <a:rPr lang="zh-CN" altLang="en-US" b="1" dirty="0"/>
              <a:t>三相电路分析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1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9AAC9C-258F-47F9-87AE-1B5454AE5A06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电源和负载的连接方式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71AD75-E9BE-4B95-B66E-D7160FFD8F66}"/>
              </a:ext>
            </a:extLst>
          </p:cNvPr>
          <p:cNvSpPr txBox="1"/>
          <p:nvPr/>
        </p:nvSpPr>
        <p:spPr>
          <a:xfrm>
            <a:off x="758560" y="1804695"/>
            <a:ext cx="21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星形联结（</a:t>
            </a:r>
            <a:r>
              <a:rPr lang="en-US" altLang="zh-CN" dirty="0"/>
              <a:t>Y</a:t>
            </a:r>
            <a:r>
              <a:rPr lang="zh-CN" altLang="en-US" dirty="0"/>
              <a:t>形）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CF0C40-B97D-47D8-8AB7-9DBDAE466597}"/>
              </a:ext>
            </a:extLst>
          </p:cNvPr>
          <p:cNvSpPr txBox="1"/>
          <p:nvPr/>
        </p:nvSpPr>
        <p:spPr>
          <a:xfrm>
            <a:off x="758560" y="4132604"/>
            <a:ext cx="273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三角形联结（</a:t>
            </a:r>
            <a:r>
              <a:rPr lang="en-US" altLang="zh-CN" dirty="0"/>
              <a:t>Δ</a:t>
            </a:r>
            <a:r>
              <a:rPr lang="zh-CN" altLang="en-US" dirty="0"/>
              <a:t>形）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A8F0998-98F2-4355-A43F-3EDA9277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75" y="4501936"/>
            <a:ext cx="3982626" cy="15392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E1D1CC-BC25-40E8-9E8D-7EEE9F73A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29"/>
          <a:stretch/>
        </p:blipFill>
        <p:spPr>
          <a:xfrm>
            <a:off x="4572002" y="4555380"/>
            <a:ext cx="4320004" cy="14324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4630798-58C2-4B37-892E-3D55B6CA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05" y="2543359"/>
            <a:ext cx="4128231" cy="12154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CB5AFA-C205-4DB4-91C3-4D10E615E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837" y="2265770"/>
            <a:ext cx="4222468" cy="1682168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62BD70E2-7B3F-4C64-99A8-4B123B38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</p:spTree>
    <p:extLst>
      <p:ext uri="{BB962C8B-B14F-4D97-AF65-F5344CB8AC3E}">
        <p14:creationId xmlns:p14="http://schemas.microsoft.com/office/powerpoint/2010/main" val="18547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D8642-0294-4837-AB10-8BBE358A509D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星形联结</a:t>
            </a:r>
          </a:p>
        </p:txBody>
      </p:sp>
      <p:grpSp>
        <p:nvGrpSpPr>
          <p:cNvPr id="5" name="Group 71">
            <a:extLst>
              <a:ext uri="{FF2B5EF4-FFF2-40B4-BE49-F238E27FC236}">
                <a16:creationId xmlns:a16="http://schemas.microsoft.com/office/drawing/2014/main" id="{C26BDCC5-7F5C-429B-A401-838C40D356AF}"/>
              </a:ext>
            </a:extLst>
          </p:cNvPr>
          <p:cNvGrpSpPr>
            <a:grpSpLocks/>
          </p:cNvGrpSpPr>
          <p:nvPr/>
        </p:nvGrpSpPr>
        <p:grpSpPr bwMode="auto">
          <a:xfrm>
            <a:off x="418909" y="1708724"/>
            <a:ext cx="3073090" cy="2146423"/>
            <a:chOff x="265" y="854"/>
            <a:chExt cx="2096" cy="1525"/>
          </a:xfrm>
        </p:grpSpPr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C0820EDD-9FD0-40F7-8B42-90A7D8DF0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854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7E149F8-4117-4CD0-AB53-C05F1A37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1430"/>
              <a:ext cx="340" cy="3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2BF391B-808F-4BBD-BF5E-132615325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" y="1174"/>
              <a:ext cx="0" cy="8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03B9A3-3EA6-4F26-B807-020AE7467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118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24DE33-C0FB-4454-8F47-9CA13D120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054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FD2F6FA3-EA08-42D7-AF99-6B724C066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" y="1174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2308780A-B307-4069-B958-AF67456E3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" y="1728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E6F2FDAD-5610-4A74-B393-F1ADE5550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2087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8D277BD8-C70B-4D29-80A6-DB43F8308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1418"/>
              <a:ext cx="3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r>
                <a:rPr lang="en-US" altLang="zh-CN" baseline="-25000">
                  <a:solidFill>
                    <a:schemeClr val="tx1"/>
                  </a:solidFill>
                </a:rPr>
                <a:t>A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66B76436-D698-4412-91BD-5840455BF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884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7A74C80C-C12E-40B2-8A87-990545183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460"/>
              <a:ext cx="340" cy="3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D0DE235B-5563-40E2-8409-B0151609E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1" y="1204"/>
              <a:ext cx="0" cy="8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9A91C6A1-14CF-4336-A8FC-C07B6D54C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148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F7EE326F-5F2C-465C-9700-4A8621354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084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3">
              <a:extLst>
                <a:ext uri="{FF2B5EF4-FFF2-40B4-BE49-F238E27FC236}">
                  <a16:creationId xmlns:a16="http://schemas.microsoft.com/office/drawing/2014/main" id="{7915930A-08A4-45CA-9B27-A3D8F62D3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9" y="1204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3C1ECD57-D0E1-4C07-B045-5BD46E4D8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9" y="1758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715F75FE-5DC5-418B-9D01-8A3274D87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2117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100281EC-7417-48CB-974C-694876DAC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" y="1448"/>
              <a:ext cx="3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r>
                <a:rPr lang="en-US" altLang="zh-CN" baseline="-25000">
                  <a:solidFill>
                    <a:schemeClr val="tx1"/>
                  </a:solidFill>
                </a:rPr>
                <a:t>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ABD4F18D-4785-49D2-ADC6-1DD9A27DB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" y="884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C106755D-5F37-42D7-B326-B730DDEB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" y="1460"/>
              <a:ext cx="340" cy="3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9F9E3419-DAED-4B79-B940-0449E690F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3" y="1204"/>
              <a:ext cx="0" cy="8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Oval 31">
              <a:extLst>
                <a:ext uri="{FF2B5EF4-FFF2-40B4-BE49-F238E27FC236}">
                  <a16:creationId xmlns:a16="http://schemas.microsoft.com/office/drawing/2014/main" id="{02CCC4D8-842D-485C-BD31-0DA2763AF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148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32">
              <a:extLst>
                <a:ext uri="{FF2B5EF4-FFF2-40B4-BE49-F238E27FC236}">
                  <a16:creationId xmlns:a16="http://schemas.microsoft.com/office/drawing/2014/main" id="{5C12BBBE-718E-45EE-A7EE-2CB6EFB24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2084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33">
              <a:extLst>
                <a:ext uri="{FF2B5EF4-FFF2-40B4-BE49-F238E27FC236}">
                  <a16:creationId xmlns:a16="http://schemas.microsoft.com/office/drawing/2014/main" id="{E8C33E17-5ABB-4EB4-A34B-D2332F9DB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1" y="1204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30" name="Text Box 34">
              <a:extLst>
                <a:ext uri="{FF2B5EF4-FFF2-40B4-BE49-F238E27FC236}">
                  <a16:creationId xmlns:a16="http://schemas.microsoft.com/office/drawing/2014/main" id="{95FEC9D6-B108-4500-9A61-A2871FA87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1" y="1758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27A5A87E-4D6C-41B8-9AE2-9E94D2D7B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" y="2117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2" name="Text Box 36">
              <a:extLst>
                <a:ext uri="{FF2B5EF4-FFF2-40B4-BE49-F238E27FC236}">
                  <a16:creationId xmlns:a16="http://schemas.microsoft.com/office/drawing/2014/main" id="{46E46D5B-98FD-49BB-AECE-7AB4A0E31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" y="1448"/>
              <a:ext cx="3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r>
                <a:rPr lang="en-US" altLang="zh-CN" baseline="-25000">
                  <a:solidFill>
                    <a:schemeClr val="tx1"/>
                  </a:solidFill>
                </a:rPr>
                <a:t>C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785A6FA-8807-447E-B90C-C4E7F0986F7B}"/>
              </a:ext>
            </a:extLst>
          </p:cNvPr>
          <p:cNvGrpSpPr/>
          <p:nvPr/>
        </p:nvGrpSpPr>
        <p:grpSpPr>
          <a:xfrm>
            <a:off x="418909" y="4237985"/>
            <a:ext cx="3369972" cy="2352995"/>
            <a:chOff x="498418" y="4099412"/>
            <a:chExt cx="3546475" cy="2678113"/>
          </a:xfrm>
        </p:grpSpPr>
        <p:grpSp>
          <p:nvGrpSpPr>
            <p:cNvPr id="35" name="Group 2289">
              <a:extLst>
                <a:ext uri="{FF2B5EF4-FFF2-40B4-BE49-F238E27FC236}">
                  <a16:creationId xmlns:a16="http://schemas.microsoft.com/office/drawing/2014/main" id="{87C46ED5-F323-41CE-BBA6-B3B3F9507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418" y="4099412"/>
              <a:ext cx="3546475" cy="2678113"/>
              <a:chOff x="417" y="1372"/>
              <a:chExt cx="2234" cy="1687"/>
            </a:xfrm>
          </p:grpSpPr>
          <p:sp>
            <p:nvSpPr>
              <p:cNvPr id="36" name="Text Box 2290">
                <a:extLst>
                  <a:ext uri="{FF2B5EF4-FFF2-40B4-BE49-F238E27FC236}">
                    <a16:creationId xmlns:a16="http://schemas.microsoft.com/office/drawing/2014/main" id="{C327C120-D2D9-4654-B5EB-97B38C749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4" y="1372"/>
                <a:ext cx="25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37" name="Oval 2291">
                <a:extLst>
                  <a:ext uri="{FF2B5EF4-FFF2-40B4-BE49-F238E27FC236}">
                    <a16:creationId xmlns:a16="http://schemas.microsoft.com/office/drawing/2014/main" id="{90156D37-1824-4D39-A786-51CC73489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" y="1709"/>
                <a:ext cx="262" cy="248"/>
              </a:xfrm>
              <a:prstGeom prst="ellipse">
                <a:avLst/>
              </a:prstGeom>
              <a:solidFill>
                <a:schemeClr val="accent1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Line 2292">
                <a:extLst>
                  <a:ext uri="{FF2B5EF4-FFF2-40B4-BE49-F238E27FC236}">
                    <a16:creationId xmlns:a16="http://schemas.microsoft.com/office/drawing/2014/main" id="{38F1A9A6-BE95-4D18-864B-804B9BEB8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20" y="1507"/>
                <a:ext cx="12" cy="6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Oval 2293">
                <a:extLst>
                  <a:ext uri="{FF2B5EF4-FFF2-40B4-BE49-F238E27FC236}">
                    <a16:creationId xmlns:a16="http://schemas.microsoft.com/office/drawing/2014/main" id="{629183DF-E4AD-4307-8A3E-AF4A1AA68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2154"/>
                <a:ext cx="29" cy="31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Text Box 2294">
                <a:extLst>
                  <a:ext uri="{FF2B5EF4-FFF2-40B4-BE49-F238E27FC236}">
                    <a16:creationId xmlns:a16="http://schemas.microsoft.com/office/drawing/2014/main" id="{B05D6C0B-812E-4E3B-8B70-F8B30ACC94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9" y="1504"/>
                <a:ext cx="14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41" name="Text Box 2295">
                <a:extLst>
                  <a:ext uri="{FF2B5EF4-FFF2-40B4-BE49-F238E27FC236}">
                    <a16:creationId xmlns:a16="http://schemas.microsoft.com/office/drawing/2014/main" id="{9385E5BC-83B8-4BE7-BCAB-98276F7413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9" y="1923"/>
                <a:ext cx="148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–</a:t>
                </a:r>
              </a:p>
            </p:txBody>
          </p:sp>
          <p:sp>
            <p:nvSpPr>
              <p:cNvPr id="42" name="Text Box 2296">
                <a:extLst>
                  <a:ext uri="{FF2B5EF4-FFF2-40B4-BE49-F238E27FC236}">
                    <a16:creationId xmlns:a16="http://schemas.microsoft.com/office/drawing/2014/main" id="{514F09E5-4AAD-467C-999D-85765849CA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4" y="2026"/>
                <a:ext cx="25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2297">
                <a:extLst>
                  <a:ext uri="{FF2B5EF4-FFF2-40B4-BE49-F238E27FC236}">
                    <a16:creationId xmlns:a16="http://schemas.microsoft.com/office/drawing/2014/main" id="{27C36957-8872-4C0C-A935-EB4878EDD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1149" y="2216"/>
                <a:ext cx="248" cy="234"/>
              </a:xfrm>
              <a:prstGeom prst="ellipse">
                <a:avLst/>
              </a:prstGeom>
              <a:solidFill>
                <a:schemeClr val="accent1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2298">
                <a:extLst>
                  <a:ext uri="{FF2B5EF4-FFF2-40B4-BE49-F238E27FC236}">
                    <a16:creationId xmlns:a16="http://schemas.microsoft.com/office/drawing/2014/main" id="{9B0BE8E9-2A49-450B-925B-1F52458EE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00000" flipH="1" flipV="1">
                <a:off x="1312" y="2031"/>
                <a:ext cx="1" cy="6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Oval 2299">
                <a:extLst>
                  <a:ext uri="{FF2B5EF4-FFF2-40B4-BE49-F238E27FC236}">
                    <a16:creationId xmlns:a16="http://schemas.microsoft.com/office/drawing/2014/main" id="{E4649FF2-BD0B-4DBC-8BE0-042DEBEC8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1006" y="2156"/>
                <a:ext cx="32" cy="2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Text Box 2300">
                <a:extLst>
                  <a:ext uri="{FF2B5EF4-FFF2-40B4-BE49-F238E27FC236}">
                    <a16:creationId xmlns:a16="http://schemas.microsoft.com/office/drawing/2014/main" id="{4F4260A9-FDCE-426C-B6D9-3020890FF0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7200000">
                <a:off x="1452" y="2251"/>
                <a:ext cx="15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47" name="Text Box 2301">
                <a:extLst>
                  <a:ext uri="{FF2B5EF4-FFF2-40B4-BE49-F238E27FC236}">
                    <a16:creationId xmlns:a16="http://schemas.microsoft.com/office/drawing/2014/main" id="{795AFAF2-7E03-452B-924F-CCA49FDC25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7200000">
                <a:off x="1118" y="2081"/>
                <a:ext cx="15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–</a:t>
                </a:r>
              </a:p>
            </p:txBody>
          </p:sp>
          <p:sp>
            <p:nvSpPr>
              <p:cNvPr id="48" name="Oval 2302">
                <a:extLst>
                  <a:ext uri="{FF2B5EF4-FFF2-40B4-BE49-F238E27FC236}">
                    <a16:creationId xmlns:a16="http://schemas.microsoft.com/office/drawing/2014/main" id="{63FBCC5C-66E9-4295-B08A-861EBF458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400000">
                <a:off x="623" y="2239"/>
                <a:ext cx="247" cy="233"/>
              </a:xfrm>
              <a:prstGeom prst="ellipse">
                <a:avLst/>
              </a:prstGeom>
              <a:solidFill>
                <a:schemeClr val="accent1"/>
              </a:solidFill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Line 2303">
                <a:extLst>
                  <a:ext uri="{FF2B5EF4-FFF2-40B4-BE49-F238E27FC236}">
                    <a16:creationId xmlns:a16="http://schemas.microsoft.com/office/drawing/2014/main" id="{023016B6-88F0-4315-9BDD-D3FC18B50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4400000" flipH="1" flipV="1">
                <a:off x="737" y="2016"/>
                <a:ext cx="16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Oval 2304">
                <a:extLst>
                  <a:ext uri="{FF2B5EF4-FFF2-40B4-BE49-F238E27FC236}">
                    <a16:creationId xmlns:a16="http://schemas.microsoft.com/office/drawing/2014/main" id="{D018E9E7-5B46-46C0-9EC9-266650CC9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400000">
                <a:off x="1007" y="2155"/>
                <a:ext cx="32" cy="2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Text Box 2305">
                <a:extLst>
                  <a:ext uri="{FF2B5EF4-FFF2-40B4-BE49-F238E27FC236}">
                    <a16:creationId xmlns:a16="http://schemas.microsoft.com/office/drawing/2014/main" id="{6717DDC0-2382-4A49-BFC9-9F82F7A125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4400000">
                <a:off x="574" y="2383"/>
                <a:ext cx="15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52" name="Text Box 2306">
                <a:extLst>
                  <a:ext uri="{FF2B5EF4-FFF2-40B4-BE49-F238E27FC236}">
                    <a16:creationId xmlns:a16="http://schemas.microsoft.com/office/drawing/2014/main" id="{0DB8FFE9-BACB-4A35-8E08-13007A2A0A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4400000">
                <a:off x="854" y="2219"/>
                <a:ext cx="1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–</a:t>
                </a:r>
              </a:p>
            </p:txBody>
          </p:sp>
          <p:sp>
            <p:nvSpPr>
              <p:cNvPr id="53" name="Text Box 2307">
                <a:extLst>
                  <a:ext uri="{FF2B5EF4-FFF2-40B4-BE49-F238E27FC236}">
                    <a16:creationId xmlns:a16="http://schemas.microsoft.com/office/drawing/2014/main" id="{33FD43C6-7923-44E6-BB80-2BEFB75B28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5" y="2285"/>
                <a:ext cx="255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4" name="Text Box 2308">
                <a:extLst>
                  <a:ext uri="{FF2B5EF4-FFF2-40B4-BE49-F238E27FC236}">
                    <a16:creationId xmlns:a16="http://schemas.microsoft.com/office/drawing/2014/main" id="{4F07FED0-F35E-43B2-9EAE-7FF13EBEE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" y="2492"/>
                <a:ext cx="256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55" name="Text Box 2309">
                <a:extLst>
                  <a:ext uri="{FF2B5EF4-FFF2-40B4-BE49-F238E27FC236}">
                    <a16:creationId xmlns:a16="http://schemas.microsoft.com/office/drawing/2014/main" id="{19543505-493B-4F08-B3B4-FAA8A8E71E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4" y="1947"/>
                <a:ext cx="2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 Box 2310">
                <a:extLst>
                  <a:ext uri="{FF2B5EF4-FFF2-40B4-BE49-F238E27FC236}">
                    <a16:creationId xmlns:a16="http://schemas.microsoft.com/office/drawing/2014/main" id="{E21CF546-90D3-46C0-9FD9-FBFA57EAC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1" y="2169"/>
                <a:ext cx="25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Line 2311">
                <a:extLst>
                  <a:ext uri="{FF2B5EF4-FFF2-40B4-BE49-F238E27FC236}">
                    <a16:creationId xmlns:a16="http://schemas.microsoft.com/office/drawing/2014/main" id="{D487C37A-C144-47CE-99F7-0C6619A4F4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5" y="1508"/>
                <a:ext cx="131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2312">
                <a:extLst>
                  <a:ext uri="{FF2B5EF4-FFF2-40B4-BE49-F238E27FC236}">
                    <a16:creationId xmlns:a16="http://schemas.microsoft.com/office/drawing/2014/main" id="{10C3259A-00CC-4957-84DE-D3CC10DD5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6" y="2181"/>
                <a:ext cx="13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2313">
                <a:extLst>
                  <a:ext uri="{FF2B5EF4-FFF2-40B4-BE49-F238E27FC236}">
                    <a16:creationId xmlns:a16="http://schemas.microsoft.com/office/drawing/2014/main" id="{03C252D3-8E17-4179-9D43-62FFD9E8D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8" y="2517"/>
                <a:ext cx="77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Freeform 2314">
                <a:extLst>
                  <a:ext uri="{FF2B5EF4-FFF2-40B4-BE49-F238E27FC236}">
                    <a16:creationId xmlns:a16="http://schemas.microsoft.com/office/drawing/2014/main" id="{C52F3D4A-F272-4B1E-A279-75C99EAE3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" y="2520"/>
                <a:ext cx="1876" cy="388"/>
              </a:xfrm>
              <a:custGeom>
                <a:avLst/>
                <a:gdLst>
                  <a:gd name="T0" fmla="*/ 0 w 2184"/>
                  <a:gd name="T1" fmla="*/ 0 h 426"/>
                  <a:gd name="T2" fmla="*/ 0 w 2184"/>
                  <a:gd name="T3" fmla="*/ 426 h 426"/>
                  <a:gd name="T4" fmla="*/ 2184 w 2184"/>
                  <a:gd name="T5" fmla="*/ 426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4" h="426">
                    <a:moveTo>
                      <a:pt x="0" y="0"/>
                    </a:moveTo>
                    <a:lnTo>
                      <a:pt x="0" y="426"/>
                    </a:lnTo>
                    <a:lnTo>
                      <a:pt x="2184" y="426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Text Box 2315">
                <a:extLst>
                  <a:ext uri="{FF2B5EF4-FFF2-40B4-BE49-F238E27FC236}">
                    <a16:creationId xmlns:a16="http://schemas.microsoft.com/office/drawing/2014/main" id="{F5FF40DB-CDEE-405E-AF49-64A6595347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4" y="1381"/>
                <a:ext cx="256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2" name="Text Box 2316">
                <a:extLst>
                  <a:ext uri="{FF2B5EF4-FFF2-40B4-BE49-F238E27FC236}">
                    <a16:creationId xmlns:a16="http://schemas.microsoft.com/office/drawing/2014/main" id="{AB0402B7-F8DF-4FBE-AABD-09D90EBE2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4" y="2402"/>
                <a:ext cx="256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3" name="Text Box 2317">
                <a:extLst>
                  <a:ext uri="{FF2B5EF4-FFF2-40B4-BE49-F238E27FC236}">
                    <a16:creationId xmlns:a16="http://schemas.microsoft.com/office/drawing/2014/main" id="{7797CD83-6E56-4CA3-8A6D-E9C4EE3BA4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4" y="2772"/>
                <a:ext cx="257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64" name="Text Box 2318">
                <a:extLst>
                  <a:ext uri="{FF2B5EF4-FFF2-40B4-BE49-F238E27FC236}">
                    <a16:creationId xmlns:a16="http://schemas.microsoft.com/office/drawing/2014/main" id="{ADAB0636-69F7-4E72-B78A-D0B0D3AF12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4" y="2050"/>
                <a:ext cx="256" cy="2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solidFill>
                      <a:schemeClr val="tx1"/>
                    </a:solidFill>
                  </a:rPr>
                  <a:t>N</a:t>
                </a:r>
              </a:p>
            </p:txBody>
          </p:sp>
          <p:graphicFrame>
            <p:nvGraphicFramePr>
              <p:cNvPr id="65" name="Object 2319">
                <a:extLst>
                  <a:ext uri="{FF2B5EF4-FFF2-40B4-BE49-F238E27FC236}">
                    <a16:creationId xmlns:a16="http://schemas.microsoft.com/office/drawing/2014/main" id="{8AB3081A-1056-4D68-A330-CF977E468F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8" y="1659"/>
              <a:ext cx="218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5" name="Equation" r:id="rId3" imgW="203040" imgH="241200" progId="Equation.3">
                      <p:embed/>
                    </p:oleObj>
                  </mc:Choice>
                  <mc:Fallback>
                    <p:oleObj name="Equation" r:id="rId3" imgW="203040" imgH="241200" progId="Equation.3">
                      <p:embed/>
                      <p:pic>
                        <p:nvPicPr>
                          <p:cNvPr id="72975" name="Object 2319">
                            <a:extLst>
                              <a:ext uri="{FF2B5EF4-FFF2-40B4-BE49-F238E27FC236}">
                                <a16:creationId xmlns:a16="http://schemas.microsoft.com/office/drawing/2014/main" id="{4750D5B1-711F-4C16-BC1A-6C76ED13FF5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8" y="1659"/>
                            <a:ext cx="218" cy="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6" name="Object 2320">
                <a:extLst>
                  <a:ext uri="{FF2B5EF4-FFF2-40B4-BE49-F238E27FC236}">
                    <a16:creationId xmlns:a16="http://schemas.microsoft.com/office/drawing/2014/main" id="{9E3F00A0-FD7F-4CEE-B312-FC69BCFD48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63" y="2470"/>
              <a:ext cx="218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6" name="Equation" r:id="rId5" imgW="203040" imgH="253800" progId="Equation.3">
                      <p:embed/>
                    </p:oleObj>
                  </mc:Choice>
                  <mc:Fallback>
                    <p:oleObj name="Equation" r:id="rId5" imgW="203040" imgH="253800" progId="Equation.3">
                      <p:embed/>
                      <p:pic>
                        <p:nvPicPr>
                          <p:cNvPr id="72976" name="Object 2320">
                            <a:extLst>
                              <a:ext uri="{FF2B5EF4-FFF2-40B4-BE49-F238E27FC236}">
                                <a16:creationId xmlns:a16="http://schemas.microsoft.com/office/drawing/2014/main" id="{70637C66-8B0E-497C-9A63-1A39BF5414C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63" y="2470"/>
                            <a:ext cx="218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7" name="Object 2321">
                <a:extLst>
                  <a:ext uri="{FF2B5EF4-FFF2-40B4-BE49-F238E27FC236}">
                    <a16:creationId xmlns:a16="http://schemas.microsoft.com/office/drawing/2014/main" id="{6C0B286A-69B4-4484-9428-01F0D417F2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0" y="2479"/>
              <a:ext cx="217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7" name="Equation" r:id="rId7" imgW="203040" imgH="253800" progId="Equation.3">
                      <p:embed/>
                    </p:oleObj>
                  </mc:Choice>
                  <mc:Fallback>
                    <p:oleObj name="Equation" r:id="rId7" imgW="203040" imgH="253800" progId="Equation.3">
                      <p:embed/>
                      <p:pic>
                        <p:nvPicPr>
                          <p:cNvPr id="72977" name="Object 2321">
                            <a:extLst>
                              <a:ext uri="{FF2B5EF4-FFF2-40B4-BE49-F238E27FC236}">
                                <a16:creationId xmlns:a16="http://schemas.microsoft.com/office/drawing/2014/main" id="{AACDB7E4-7656-43D2-8622-C06632EC17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479"/>
                            <a:ext cx="217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" name="Oval 2322">
                <a:extLst>
                  <a:ext uri="{FF2B5EF4-FFF2-40B4-BE49-F238E27FC236}">
                    <a16:creationId xmlns:a16="http://schemas.microsoft.com/office/drawing/2014/main" id="{FD0B33D5-A9D1-4306-81EA-574A6209D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476"/>
                <a:ext cx="56" cy="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Oval 2323">
                <a:extLst>
                  <a:ext uri="{FF2B5EF4-FFF2-40B4-BE49-F238E27FC236}">
                    <a16:creationId xmlns:a16="http://schemas.microsoft.com/office/drawing/2014/main" id="{6EBBFE3D-21FB-4BB0-B7A0-6B7C5E59B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4" y="2880"/>
                <a:ext cx="56" cy="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Oval 2324">
                <a:extLst>
                  <a:ext uri="{FF2B5EF4-FFF2-40B4-BE49-F238E27FC236}">
                    <a16:creationId xmlns:a16="http://schemas.microsoft.com/office/drawing/2014/main" id="{72C79D20-30DF-4E67-BF29-CE5B4C3FE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2484"/>
                <a:ext cx="56" cy="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Oval 2325">
                <a:extLst>
                  <a:ext uri="{FF2B5EF4-FFF2-40B4-BE49-F238E27FC236}">
                    <a16:creationId xmlns:a16="http://schemas.microsoft.com/office/drawing/2014/main" id="{60438978-412F-4F09-96D9-A06DDA3A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142"/>
                <a:ext cx="56" cy="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2BA51D6-4021-4A22-B4BE-75C12E2854F7}"/>
                </a:ext>
              </a:extLst>
            </p:cNvPr>
            <p:cNvSpPr txBox="1"/>
            <p:nvPr/>
          </p:nvSpPr>
          <p:spPr>
            <a:xfrm>
              <a:off x="1661946" y="4981134"/>
              <a:ext cx="466944" cy="735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</a:t>
              </a:r>
            </a:p>
            <a:p>
              <a:endParaRPr lang="zh-CN" altLang="en-US" dirty="0"/>
            </a:p>
          </p:txBody>
        </p:sp>
      </p:grpSp>
      <p:sp>
        <p:nvSpPr>
          <p:cNvPr id="77" name="标题 1">
            <a:extLst>
              <a:ext uri="{FF2B5EF4-FFF2-40B4-BE49-F238E27FC236}">
                <a16:creationId xmlns:a16="http://schemas.microsoft.com/office/drawing/2014/main" id="{9120C32E-8B63-464D-A14B-4E41D171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graphicFrame>
        <p:nvGraphicFramePr>
          <p:cNvPr id="79" name="Object 2327">
            <a:extLst>
              <a:ext uri="{FF2B5EF4-FFF2-40B4-BE49-F238E27FC236}">
                <a16:creationId xmlns:a16="http://schemas.microsoft.com/office/drawing/2014/main" id="{D49D8BE4-0706-464C-8C93-88ED00EFC0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5611" y="4694196"/>
          <a:ext cx="97649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Equation" r:id="rId9" imgW="114120" imgH="215640" progId="Equation.3">
                  <p:embed/>
                </p:oleObj>
              </mc:Choice>
              <mc:Fallback>
                <p:oleObj name="Equation" r:id="rId9" imgW="114120" imgH="215640" progId="Equation.3">
                  <p:embed/>
                  <p:pic>
                    <p:nvPicPr>
                      <p:cNvPr id="72983" name="Object 2327">
                        <a:extLst>
                          <a:ext uri="{FF2B5EF4-FFF2-40B4-BE49-F238E27FC236}">
                            <a16:creationId xmlns:a16="http://schemas.microsoft.com/office/drawing/2014/main" id="{B00395AB-09B1-43A8-8B0B-1F0E07E59B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611" y="4694196"/>
                        <a:ext cx="97649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1BC30243-0A86-42DA-BF86-3F40C3880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26413"/>
              </p:ext>
            </p:extLst>
          </p:nvPr>
        </p:nvGraphicFramePr>
        <p:xfrm>
          <a:off x="3976688" y="1863725"/>
          <a:ext cx="4905375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AxMath" r:id="rId11" imgW="3412080" imgH="1902600" progId="Equation.AxMath">
                  <p:embed/>
                </p:oleObj>
              </mc:Choice>
              <mc:Fallback>
                <p:oleObj name="AxMath" r:id="rId11" imgW="3412080" imgH="1902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76688" y="1863725"/>
                        <a:ext cx="4905375" cy="2735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1E85BDE3-A1F1-4EDA-BAC2-65D393F66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17549"/>
              </p:ext>
            </p:extLst>
          </p:nvPr>
        </p:nvGraphicFramePr>
        <p:xfrm>
          <a:off x="4513263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" name="Equation" r:id="rId13" imgW="114120" imgH="177480" progId="Equation.DSMT4">
                  <p:embed/>
                </p:oleObj>
              </mc:Choice>
              <mc:Fallback>
                <p:oleObj name="Equation" r:id="rId1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13263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6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2D8642-0294-4837-AB10-8BBE358A509D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三角形联结</a:t>
            </a:r>
          </a:p>
        </p:txBody>
      </p:sp>
      <p:grpSp>
        <p:nvGrpSpPr>
          <p:cNvPr id="5" name="Group 71">
            <a:extLst>
              <a:ext uri="{FF2B5EF4-FFF2-40B4-BE49-F238E27FC236}">
                <a16:creationId xmlns:a16="http://schemas.microsoft.com/office/drawing/2014/main" id="{C26BDCC5-7F5C-429B-A401-838C40D356AF}"/>
              </a:ext>
            </a:extLst>
          </p:cNvPr>
          <p:cNvGrpSpPr>
            <a:grpSpLocks/>
          </p:cNvGrpSpPr>
          <p:nvPr/>
        </p:nvGrpSpPr>
        <p:grpSpPr bwMode="auto">
          <a:xfrm>
            <a:off x="418909" y="1708724"/>
            <a:ext cx="3073090" cy="2146423"/>
            <a:chOff x="265" y="854"/>
            <a:chExt cx="2096" cy="1525"/>
          </a:xfrm>
        </p:grpSpPr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C0820EDD-9FD0-40F7-8B42-90A7D8DF0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854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47E149F8-4117-4CD0-AB53-C05F1A37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1430"/>
              <a:ext cx="340" cy="3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92BF391B-808F-4BBD-BF5E-132615325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1" y="1174"/>
              <a:ext cx="0" cy="8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03B9A3-3EA6-4F26-B807-020AE7467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" y="1118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24DE33-C0FB-4454-8F47-9CA13D120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2054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FD2F6FA3-EA08-42D7-AF99-6B724C066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" y="1174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2308780A-B307-4069-B958-AF67456E3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" y="1728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E6F2FDAD-5610-4A74-B393-F1ADE5550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2087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8D277BD8-C70B-4D29-80A6-DB43F8308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" y="1418"/>
              <a:ext cx="3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r>
                <a:rPr lang="en-US" altLang="zh-CN" baseline="-25000">
                  <a:solidFill>
                    <a:schemeClr val="tx1"/>
                  </a:solidFill>
                </a:rPr>
                <a:t>A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66B76436-D698-4412-91BD-5840455BF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884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7A74C80C-C12E-40B2-8A87-990545183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460"/>
              <a:ext cx="340" cy="3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D0DE235B-5563-40E2-8409-B0151609E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1" y="1204"/>
              <a:ext cx="0" cy="8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9A91C6A1-14CF-4336-A8FC-C07B6D54C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1148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F7EE326F-5F2C-465C-9700-4A8621354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084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3">
              <a:extLst>
                <a:ext uri="{FF2B5EF4-FFF2-40B4-BE49-F238E27FC236}">
                  <a16:creationId xmlns:a16="http://schemas.microsoft.com/office/drawing/2014/main" id="{7915930A-08A4-45CA-9B27-A3D8F62D3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9" y="1204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3C1ECD57-D0E1-4C07-B045-5BD46E4D8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9" y="1758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22" name="Text Box 25">
              <a:extLst>
                <a:ext uri="{FF2B5EF4-FFF2-40B4-BE49-F238E27FC236}">
                  <a16:creationId xmlns:a16="http://schemas.microsoft.com/office/drawing/2014/main" id="{715F75FE-5DC5-418B-9D01-8A3274D87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2117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23" name="Text Box 26">
              <a:extLst>
                <a:ext uri="{FF2B5EF4-FFF2-40B4-BE49-F238E27FC236}">
                  <a16:creationId xmlns:a16="http://schemas.microsoft.com/office/drawing/2014/main" id="{100281EC-7417-48CB-974C-694876DAC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" y="1448"/>
              <a:ext cx="3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r>
                <a:rPr lang="en-US" altLang="zh-CN" baseline="-25000">
                  <a:solidFill>
                    <a:schemeClr val="tx1"/>
                  </a:solidFill>
                </a:rPr>
                <a:t>B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ABD4F18D-4785-49D2-ADC6-1DD9A27DB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" y="884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C106755D-5F37-42D7-B326-B730DDEBF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" y="1460"/>
              <a:ext cx="340" cy="3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9F9E3419-DAED-4B79-B940-0449E690F2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3" y="1204"/>
              <a:ext cx="0" cy="8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Oval 31">
              <a:extLst>
                <a:ext uri="{FF2B5EF4-FFF2-40B4-BE49-F238E27FC236}">
                  <a16:creationId xmlns:a16="http://schemas.microsoft.com/office/drawing/2014/main" id="{02CCC4D8-842D-485C-BD31-0DA2763AF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148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Oval 32">
              <a:extLst>
                <a:ext uri="{FF2B5EF4-FFF2-40B4-BE49-F238E27FC236}">
                  <a16:creationId xmlns:a16="http://schemas.microsoft.com/office/drawing/2014/main" id="{5C12BBBE-718E-45EE-A7EE-2CB6EFB24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2084"/>
              <a:ext cx="45" cy="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33">
              <a:extLst>
                <a:ext uri="{FF2B5EF4-FFF2-40B4-BE49-F238E27FC236}">
                  <a16:creationId xmlns:a16="http://schemas.microsoft.com/office/drawing/2014/main" id="{E8C33E17-5ABB-4EB4-A34B-D2332F9DB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1" y="1204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30" name="Text Box 34">
              <a:extLst>
                <a:ext uri="{FF2B5EF4-FFF2-40B4-BE49-F238E27FC236}">
                  <a16:creationId xmlns:a16="http://schemas.microsoft.com/office/drawing/2014/main" id="{95FEC9D6-B108-4500-9A61-A2871FA87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1" y="1758"/>
              <a:ext cx="19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27A5A87E-4D6C-41B8-9AE2-9E94D2D7B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1" y="2117"/>
              <a:ext cx="34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2" name="Text Box 36">
              <a:extLst>
                <a:ext uri="{FF2B5EF4-FFF2-40B4-BE49-F238E27FC236}">
                  <a16:creationId xmlns:a16="http://schemas.microsoft.com/office/drawing/2014/main" id="{46E46D5B-98FD-49BB-AECE-7AB4A0E31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" y="1448"/>
              <a:ext cx="32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chemeClr val="tx1"/>
                  </a:solidFill>
                </a:rPr>
                <a:t>u</a:t>
              </a:r>
              <a:r>
                <a:rPr lang="en-US" altLang="zh-CN" baseline="-25000">
                  <a:solidFill>
                    <a:schemeClr val="tx1"/>
                  </a:solidFill>
                </a:rPr>
                <a:t>C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</p:grpSp>
      <p:sp>
        <p:nvSpPr>
          <p:cNvPr id="77" name="标题 1">
            <a:extLst>
              <a:ext uri="{FF2B5EF4-FFF2-40B4-BE49-F238E27FC236}">
                <a16:creationId xmlns:a16="http://schemas.microsoft.com/office/drawing/2014/main" id="{9120C32E-8B63-464D-A14B-4E41D171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graphicFrame>
        <p:nvGraphicFramePr>
          <p:cNvPr id="79" name="Object 2327">
            <a:extLst>
              <a:ext uri="{FF2B5EF4-FFF2-40B4-BE49-F238E27FC236}">
                <a16:creationId xmlns:a16="http://schemas.microsoft.com/office/drawing/2014/main" id="{D49D8BE4-0706-464C-8C93-88ED00EFC0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5611" y="4694196"/>
          <a:ext cx="97649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79" name="Object 2327">
                        <a:extLst>
                          <a:ext uri="{FF2B5EF4-FFF2-40B4-BE49-F238E27FC236}">
                            <a16:creationId xmlns:a16="http://schemas.microsoft.com/office/drawing/2014/main" id="{D49D8BE4-0706-464C-8C93-88ED00EFC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611" y="4694196"/>
                        <a:ext cx="97649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1BC30243-0A86-42DA-BF86-3F40C3880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13898"/>
              </p:ext>
            </p:extLst>
          </p:nvPr>
        </p:nvGraphicFramePr>
        <p:xfrm>
          <a:off x="4478665" y="1765106"/>
          <a:ext cx="4246426" cy="2277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AxMath" r:id="rId5" imgW="2435760" imgH="1306080" progId="Equation.AxMath">
                  <p:embed/>
                </p:oleObj>
              </mc:Choice>
              <mc:Fallback>
                <p:oleObj name="AxMath" r:id="rId5" imgW="2435760" imgH="1306080" progId="Equation.AxMath">
                  <p:embed/>
                  <p:pic>
                    <p:nvPicPr>
                      <p:cNvPr id="85" name="对象 84">
                        <a:extLst>
                          <a:ext uri="{FF2B5EF4-FFF2-40B4-BE49-F238E27FC236}">
                            <a16:creationId xmlns:a16="http://schemas.microsoft.com/office/drawing/2014/main" id="{1BC30243-0A86-42DA-BF86-3F40C3880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8665" y="1765106"/>
                        <a:ext cx="4246426" cy="2277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1E85BDE3-A1F1-4EDA-BAC2-65D393F66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3263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86" name="对象 85">
                        <a:extLst>
                          <a:ext uri="{FF2B5EF4-FFF2-40B4-BE49-F238E27FC236}">
                            <a16:creationId xmlns:a16="http://schemas.microsoft.com/office/drawing/2014/main" id="{1E85BDE3-A1F1-4EDA-BAC2-65D393F66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3263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Group 171">
            <a:extLst>
              <a:ext uri="{FF2B5EF4-FFF2-40B4-BE49-F238E27FC236}">
                <a16:creationId xmlns:a16="http://schemas.microsoft.com/office/drawing/2014/main" id="{560DA981-FA30-40BF-B285-79BA4BB6E843}"/>
              </a:ext>
            </a:extLst>
          </p:cNvPr>
          <p:cNvGrpSpPr>
            <a:grpSpLocks/>
          </p:cNvGrpSpPr>
          <p:nvPr/>
        </p:nvGrpSpPr>
        <p:grpSpPr bwMode="auto">
          <a:xfrm>
            <a:off x="413311" y="4076427"/>
            <a:ext cx="3585841" cy="2447001"/>
            <a:chOff x="340" y="929"/>
            <a:chExt cx="2528" cy="1652"/>
          </a:xfrm>
        </p:grpSpPr>
        <p:sp>
          <p:nvSpPr>
            <p:cNvPr id="75" name="Text Box 172">
              <a:extLst>
                <a:ext uri="{FF2B5EF4-FFF2-40B4-BE49-F238E27FC236}">
                  <a16:creationId xmlns:a16="http://schemas.microsoft.com/office/drawing/2014/main" id="{29FB56DE-A18C-421C-AE2A-93E497BAE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024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6" name="Oval 173">
              <a:extLst>
                <a:ext uri="{FF2B5EF4-FFF2-40B4-BE49-F238E27FC236}">
                  <a16:creationId xmlns:a16="http://schemas.microsoft.com/office/drawing/2014/main" id="{4F76D9F4-99D2-4325-8AF9-EE0C0C4FE5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1109" y="1365"/>
              <a:ext cx="272" cy="272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174">
              <a:extLst>
                <a:ext uri="{FF2B5EF4-FFF2-40B4-BE49-F238E27FC236}">
                  <a16:creationId xmlns:a16="http://schemas.microsoft.com/office/drawing/2014/main" id="{82281622-2909-46AB-9796-AD7D57AE8C0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00000" flipH="1">
              <a:off x="1246" y="1012"/>
              <a:ext cx="17" cy="9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Oval 175">
              <a:extLst>
                <a:ext uri="{FF2B5EF4-FFF2-40B4-BE49-F238E27FC236}">
                  <a16:creationId xmlns:a16="http://schemas.microsoft.com/office/drawing/2014/main" id="{DDFE1C99-CC9F-48FD-9079-DC7A4D3785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1480" y="1924"/>
              <a:ext cx="34" cy="34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Text Box 176">
              <a:extLst>
                <a:ext uri="{FF2B5EF4-FFF2-40B4-BE49-F238E27FC236}">
                  <a16:creationId xmlns:a16="http://schemas.microsoft.com/office/drawing/2014/main" id="{0B023397-1B59-4107-9102-27538B787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1099" y="1169"/>
              <a:ext cx="1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82" name="Text Box 177">
              <a:extLst>
                <a:ext uri="{FF2B5EF4-FFF2-40B4-BE49-F238E27FC236}">
                  <a16:creationId xmlns:a16="http://schemas.microsoft.com/office/drawing/2014/main" id="{838D8B6B-7C23-4C10-9324-E13BBA0CF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00000">
              <a:off x="1300" y="1492"/>
              <a:ext cx="1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83" name="Text Box 178">
              <a:extLst>
                <a:ext uri="{FF2B5EF4-FFF2-40B4-BE49-F238E27FC236}">
                  <a16:creationId xmlns:a16="http://schemas.microsoft.com/office/drawing/2014/main" id="{735AFF5E-B6AD-4C1B-933D-F5A77878B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" y="1693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84" name="Oval 179">
              <a:extLst>
                <a:ext uri="{FF2B5EF4-FFF2-40B4-BE49-F238E27FC236}">
                  <a16:creationId xmlns:a16="http://schemas.microsoft.com/office/drawing/2014/main" id="{37BD247A-2274-47B7-B1EE-35BE53B34D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95" y="1798"/>
              <a:ext cx="272" cy="272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180">
              <a:extLst>
                <a:ext uri="{FF2B5EF4-FFF2-40B4-BE49-F238E27FC236}">
                  <a16:creationId xmlns:a16="http://schemas.microsoft.com/office/drawing/2014/main" id="{DCF68A9A-1113-4A5E-97CD-3AD3B731242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 flipV="1">
              <a:off x="1009" y="1451"/>
              <a:ext cx="6" cy="9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Oval 181">
              <a:extLst>
                <a:ext uri="{FF2B5EF4-FFF2-40B4-BE49-F238E27FC236}">
                  <a16:creationId xmlns:a16="http://schemas.microsoft.com/office/drawing/2014/main" id="{26105A37-9883-4C7F-B376-9AB7D45474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06" y="1927"/>
              <a:ext cx="34" cy="34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182">
              <a:extLst>
                <a:ext uri="{FF2B5EF4-FFF2-40B4-BE49-F238E27FC236}">
                  <a16:creationId xmlns:a16="http://schemas.microsoft.com/office/drawing/2014/main" id="{6124BC17-1ECD-47D4-BB54-DBA90637C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170" y="1949"/>
              <a:ext cx="1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90" name="Text Box 183">
              <a:extLst>
                <a:ext uri="{FF2B5EF4-FFF2-40B4-BE49-F238E27FC236}">
                  <a16:creationId xmlns:a16="http://schemas.microsoft.com/office/drawing/2014/main" id="{2E842767-04F7-4852-B34E-D6EE3E297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" y="1941"/>
              <a:ext cx="171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91" name="Oval 184">
              <a:extLst>
                <a:ext uri="{FF2B5EF4-FFF2-40B4-BE49-F238E27FC236}">
                  <a16:creationId xmlns:a16="http://schemas.microsoft.com/office/drawing/2014/main" id="{BA34FF62-18FC-4734-88C7-090C5E5E2F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600000">
              <a:off x="620" y="1382"/>
              <a:ext cx="271" cy="272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185">
              <a:extLst>
                <a:ext uri="{FF2B5EF4-FFF2-40B4-BE49-F238E27FC236}">
                  <a16:creationId xmlns:a16="http://schemas.microsoft.com/office/drawing/2014/main" id="{57EE5314-EEC6-4614-87F3-8E4F33DAD6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600000">
              <a:off x="750" y="1024"/>
              <a:ext cx="13" cy="9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186">
              <a:extLst>
                <a:ext uri="{FF2B5EF4-FFF2-40B4-BE49-F238E27FC236}">
                  <a16:creationId xmlns:a16="http://schemas.microsoft.com/office/drawing/2014/main" id="{AA3EBD04-BCAC-4D75-9755-422858A651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600000">
              <a:off x="990" y="1056"/>
              <a:ext cx="34" cy="34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Text Box 187">
              <a:extLst>
                <a:ext uri="{FF2B5EF4-FFF2-40B4-BE49-F238E27FC236}">
                  <a16:creationId xmlns:a16="http://schemas.microsoft.com/office/drawing/2014/main" id="{B91E824A-8FAE-435D-ADD0-3975C8D99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600000">
              <a:off x="523" y="1566"/>
              <a:ext cx="1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95" name="Text Box 188">
              <a:extLst>
                <a:ext uri="{FF2B5EF4-FFF2-40B4-BE49-F238E27FC236}">
                  <a16:creationId xmlns:a16="http://schemas.microsoft.com/office/drawing/2014/main" id="{16C7549B-431D-42B9-8F28-9109E106C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600000">
              <a:off x="726" y="1186"/>
              <a:ext cx="1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–</a:t>
              </a:r>
            </a:p>
          </p:txBody>
        </p:sp>
        <p:sp>
          <p:nvSpPr>
            <p:cNvPr id="96" name="Text Box 189">
              <a:extLst>
                <a:ext uri="{FF2B5EF4-FFF2-40B4-BE49-F238E27FC236}">
                  <a16:creationId xmlns:a16="http://schemas.microsoft.com/office/drawing/2014/main" id="{BF36D9A8-23BD-4BDF-AC7F-CD8954C30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" y="1929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7" name="Text Box 190">
              <a:extLst>
                <a:ext uri="{FF2B5EF4-FFF2-40B4-BE49-F238E27FC236}">
                  <a16:creationId xmlns:a16="http://schemas.microsoft.com/office/drawing/2014/main" id="{4DA8B119-5DB0-45F3-9803-6BBF90F5C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689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8" name="Text Box 191">
              <a:extLst>
                <a:ext uri="{FF2B5EF4-FFF2-40B4-BE49-F238E27FC236}">
                  <a16:creationId xmlns:a16="http://schemas.microsoft.com/office/drawing/2014/main" id="{CF46F8AC-538F-4B7B-B231-D0CEAF885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1935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99" name="Text Box 192">
              <a:extLst>
                <a:ext uri="{FF2B5EF4-FFF2-40B4-BE49-F238E27FC236}">
                  <a16:creationId xmlns:a16="http://schemas.microsoft.com/office/drawing/2014/main" id="{D49C2056-640C-440C-83DA-3C0866C80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" y="991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00" name="Line 193">
              <a:extLst>
                <a:ext uri="{FF2B5EF4-FFF2-40B4-BE49-F238E27FC236}">
                  <a16:creationId xmlns:a16="http://schemas.microsoft.com/office/drawing/2014/main" id="{E2C328CB-48B2-48EA-B366-808EAF336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2" y="1075"/>
              <a:ext cx="15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01" name="Line 194">
              <a:extLst>
                <a:ext uri="{FF2B5EF4-FFF2-40B4-BE49-F238E27FC236}">
                  <a16:creationId xmlns:a16="http://schemas.microsoft.com/office/drawing/2014/main" id="{0C8E0606-FF21-4E36-98B0-A10A4E0A8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6" y="1944"/>
              <a:ext cx="10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Freeform 195">
              <a:extLst>
                <a:ext uri="{FF2B5EF4-FFF2-40B4-BE49-F238E27FC236}">
                  <a16:creationId xmlns:a16="http://schemas.microsoft.com/office/drawing/2014/main" id="{5D7A6AC4-28E9-4499-886E-C9D582449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" y="1947"/>
              <a:ext cx="1998" cy="492"/>
            </a:xfrm>
            <a:custGeom>
              <a:avLst/>
              <a:gdLst>
                <a:gd name="T0" fmla="*/ 0 w 2184"/>
                <a:gd name="T1" fmla="*/ 0 h 426"/>
                <a:gd name="T2" fmla="*/ 0 w 2184"/>
                <a:gd name="T3" fmla="*/ 426 h 426"/>
                <a:gd name="T4" fmla="*/ 2184 w 2184"/>
                <a:gd name="T5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4" h="426">
                  <a:moveTo>
                    <a:pt x="0" y="0"/>
                  </a:moveTo>
                  <a:lnTo>
                    <a:pt x="0" y="426"/>
                  </a:lnTo>
                  <a:lnTo>
                    <a:pt x="2184" y="426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Oval 196">
              <a:extLst>
                <a:ext uri="{FF2B5EF4-FFF2-40B4-BE49-F238E27FC236}">
                  <a16:creationId xmlns:a16="http://schemas.microsoft.com/office/drawing/2014/main" id="{EB8080C2-7B19-409B-A182-8089EAF9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051"/>
              <a:ext cx="47" cy="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Oval 197">
              <a:extLst>
                <a:ext uri="{FF2B5EF4-FFF2-40B4-BE49-F238E27FC236}">
                  <a16:creationId xmlns:a16="http://schemas.microsoft.com/office/drawing/2014/main" id="{7D1B9D8B-727E-4B00-80BB-3A1BEA8B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1924"/>
              <a:ext cx="47" cy="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Oval 198">
              <a:extLst>
                <a:ext uri="{FF2B5EF4-FFF2-40B4-BE49-F238E27FC236}">
                  <a16:creationId xmlns:a16="http://schemas.microsoft.com/office/drawing/2014/main" id="{28B35D0F-EFFD-4764-A15A-99F1721E0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" y="2407"/>
              <a:ext cx="47" cy="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Text Box 199">
              <a:extLst>
                <a:ext uri="{FF2B5EF4-FFF2-40B4-BE49-F238E27FC236}">
                  <a16:creationId xmlns:a16="http://schemas.microsoft.com/office/drawing/2014/main" id="{8D57FE80-4438-49A2-A3B2-52A8FC805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0" y="929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7" name="Text Box 200">
              <a:extLst>
                <a:ext uri="{FF2B5EF4-FFF2-40B4-BE49-F238E27FC236}">
                  <a16:creationId xmlns:a16="http://schemas.microsoft.com/office/drawing/2014/main" id="{DDE4CDA6-F9C2-4655-967E-C83321157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5" y="1826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8" name="Text Box 201">
              <a:extLst>
                <a:ext uri="{FF2B5EF4-FFF2-40B4-BE49-F238E27FC236}">
                  <a16:creationId xmlns:a16="http://schemas.microsoft.com/office/drawing/2014/main" id="{AF7590C1-16AE-4B18-BEC4-4BF4D2B79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4" y="2311"/>
              <a:ext cx="29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C</a:t>
              </a:r>
            </a:p>
          </p:txBody>
        </p:sp>
        <p:graphicFrame>
          <p:nvGraphicFramePr>
            <p:cNvPr id="109" name="Object 202">
              <a:extLst>
                <a:ext uri="{FF2B5EF4-FFF2-40B4-BE49-F238E27FC236}">
                  <a16:creationId xmlns:a16="http://schemas.microsoft.com/office/drawing/2014/main" id="{06E50467-6DFD-4741-91F5-A6C7124B92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5649961"/>
                </p:ext>
              </p:extLst>
            </p:nvPr>
          </p:nvGraphicFramePr>
          <p:xfrm>
            <a:off x="404" y="1326"/>
            <a:ext cx="19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1" name="Equation" r:id="rId9" imgW="368280" imgH="406080" progId="Equation.3">
                    <p:embed/>
                  </p:oleObj>
                </mc:Choice>
                <mc:Fallback>
                  <p:oleObj name="Equation" r:id="rId9" imgW="368280" imgH="406080" progId="Equation.3">
                    <p:embed/>
                    <p:pic>
                      <p:nvPicPr>
                        <p:cNvPr id="73930" name="Object 202">
                          <a:extLst>
                            <a:ext uri="{FF2B5EF4-FFF2-40B4-BE49-F238E27FC236}">
                              <a16:creationId xmlns:a16="http://schemas.microsoft.com/office/drawing/2014/main" id="{F30F7802-AD92-4B7D-A400-7844C70A5A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" y="1326"/>
                          <a:ext cx="19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" name="Object 203">
              <a:extLst>
                <a:ext uri="{FF2B5EF4-FFF2-40B4-BE49-F238E27FC236}">
                  <a16:creationId xmlns:a16="http://schemas.microsoft.com/office/drawing/2014/main" id="{BE299748-914B-4727-82B9-2544608CD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7568024"/>
                </p:ext>
              </p:extLst>
            </p:nvPr>
          </p:nvGraphicFramePr>
          <p:xfrm>
            <a:off x="1417" y="1285"/>
            <a:ext cx="210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2" name="Equation" r:id="rId11" imgW="406080" imgH="393480" progId="Equation.3">
                    <p:embed/>
                  </p:oleObj>
                </mc:Choice>
                <mc:Fallback>
                  <p:oleObj name="Equation" r:id="rId11" imgW="406080" imgH="393480" progId="Equation.3">
                    <p:embed/>
                    <p:pic>
                      <p:nvPicPr>
                        <p:cNvPr id="73931" name="Object 203">
                          <a:extLst>
                            <a:ext uri="{FF2B5EF4-FFF2-40B4-BE49-F238E27FC236}">
                              <a16:creationId xmlns:a16="http://schemas.microsoft.com/office/drawing/2014/main" id="{C5EF462D-AF16-4963-8529-0C050E5C0E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" y="1285"/>
                          <a:ext cx="210" cy="2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1" name="Object 204">
              <a:extLst>
                <a:ext uri="{FF2B5EF4-FFF2-40B4-BE49-F238E27FC236}">
                  <a16:creationId xmlns:a16="http://schemas.microsoft.com/office/drawing/2014/main" id="{FD424CBB-D27D-4243-8406-3716F02A64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4046583"/>
                </p:ext>
              </p:extLst>
            </p:nvPr>
          </p:nvGraphicFramePr>
          <p:xfrm>
            <a:off x="914" y="2166"/>
            <a:ext cx="21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3" name="Equation" r:id="rId13" imgW="393480" imgH="393480" progId="Equation.3">
                    <p:embed/>
                  </p:oleObj>
                </mc:Choice>
                <mc:Fallback>
                  <p:oleObj name="Equation" r:id="rId13" imgW="393480" imgH="393480" progId="Equation.3">
                    <p:embed/>
                    <p:pic>
                      <p:nvPicPr>
                        <p:cNvPr id="73932" name="Object 204">
                          <a:extLst>
                            <a:ext uri="{FF2B5EF4-FFF2-40B4-BE49-F238E27FC236}">
                              <a16:creationId xmlns:a16="http://schemas.microsoft.com/office/drawing/2014/main" id="{EA4A6620-6209-4E24-ABAC-A98E0CCC79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2166"/>
                          <a:ext cx="217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0073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06997AF-F750-4E2E-A002-A7144586FA47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常用术语：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28DDDF-86D0-4298-AF91-9FA645CA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" y="1619511"/>
            <a:ext cx="7088384" cy="480207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2802EA5-C980-47B2-AE7E-33FB9A1A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56F1F9-7EC5-4DCE-8D76-012E60F52961}"/>
              </a:ext>
            </a:extLst>
          </p:cNvPr>
          <p:cNvGrpSpPr/>
          <p:nvPr/>
        </p:nvGrpSpPr>
        <p:grpSpPr>
          <a:xfrm>
            <a:off x="4572000" y="3489956"/>
            <a:ext cx="4320003" cy="1080001"/>
            <a:chOff x="6144568" y="1041685"/>
            <a:chExt cx="3240003" cy="1080001"/>
          </a:xfrm>
        </p:grpSpPr>
        <p:sp>
          <p:nvSpPr>
            <p:cNvPr id="2" name="对话气泡: 矩形 1">
              <a:extLst>
                <a:ext uri="{FF2B5EF4-FFF2-40B4-BE49-F238E27FC236}">
                  <a16:creationId xmlns:a16="http://schemas.microsoft.com/office/drawing/2014/main" id="{53A4F71D-AF52-4026-B653-F5C3DE8AEA4D}"/>
                </a:ext>
              </a:extLst>
            </p:cNvPr>
            <p:cNvSpPr/>
            <p:nvPr/>
          </p:nvSpPr>
          <p:spPr bwMode="auto">
            <a:xfrm>
              <a:off x="6144568" y="1041685"/>
              <a:ext cx="3240003" cy="1080001"/>
            </a:xfrm>
            <a:prstGeom prst="wedgeRectCallout">
              <a:avLst>
                <a:gd name="adj1" fmla="val -54727"/>
                <a:gd name="adj2" fmla="val 10299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78826F-D47A-492D-881E-C93B43BE2DAA}"/>
                </a:ext>
              </a:extLst>
            </p:cNvPr>
            <p:cNvSpPr txBox="1"/>
            <p:nvPr/>
          </p:nvSpPr>
          <p:spPr>
            <a:xfrm>
              <a:off x="6248307" y="1258520"/>
              <a:ext cx="3032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注意下标字母的顺序：</a:t>
              </a:r>
              <a:r>
                <a:rPr lang="en-US" altLang="zh-CN" dirty="0">
                  <a:solidFill>
                    <a:schemeClr val="bg1"/>
                  </a:solidFill>
                </a:rPr>
                <a:t>AB</a:t>
              </a:r>
              <a:r>
                <a:rPr lang="zh-CN" altLang="en-US" dirty="0">
                  <a:solidFill>
                    <a:schemeClr val="bg1"/>
                  </a:solidFill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</a:rPr>
                <a:t>BC</a:t>
              </a:r>
              <a:r>
                <a:rPr lang="zh-CN" altLang="en-US" dirty="0">
                  <a:solidFill>
                    <a:schemeClr val="bg1"/>
                  </a:solidFill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</a:rPr>
                <a:t>CA</a:t>
              </a:r>
              <a:r>
                <a:rPr lang="zh-CN" altLang="en-US" dirty="0">
                  <a:solidFill>
                    <a:schemeClr val="bg1"/>
                  </a:solidFill>
                </a:rPr>
                <a:t>不可颠倒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8617EF2-7C61-437C-9F85-6666AF00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9DA75B-4F0A-495D-B1A2-7B1CD7E0401D}"/>
              </a:ext>
            </a:extLst>
          </p:cNvPr>
          <p:cNvSpPr txBox="1"/>
          <p:nvPr/>
        </p:nvSpPr>
        <p:spPr>
          <a:xfrm>
            <a:off x="457200" y="12689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对称三相电路电压和电流的关系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7EF4E8-7070-43A0-A051-05CDB294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700993"/>
            <a:ext cx="4320004" cy="2214587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6E6C35A-41AF-49AE-BFFB-2AD856955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829751"/>
              </p:ext>
            </p:extLst>
          </p:nvPr>
        </p:nvGraphicFramePr>
        <p:xfrm>
          <a:off x="5029200" y="1982378"/>
          <a:ext cx="3320787" cy="1446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" name="AxMath" r:id="rId4" imgW="1800360" imgH="784440" progId="Equation.AxMath">
                  <p:embed/>
                </p:oleObj>
              </mc:Choice>
              <mc:Fallback>
                <p:oleObj name="AxMath" r:id="rId4" imgW="1800360" imgH="7844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9200" y="1982378"/>
                        <a:ext cx="3320787" cy="1446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4872FA46-E92D-4F3A-AA45-63895176B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204154"/>
              </p:ext>
            </p:extLst>
          </p:nvPr>
        </p:nvGraphicFramePr>
        <p:xfrm>
          <a:off x="2408238" y="4049713"/>
          <a:ext cx="2603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47462" name="Object 6">
                        <a:extLst>
                          <a:ext uri="{FF2B5EF4-FFF2-40B4-BE49-F238E27FC236}">
                            <a16:creationId xmlns:a16="http://schemas.microsoft.com/office/drawing/2014/main" id="{177C1F93-E98E-41B0-B5F0-2873616FB7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8" y="4049713"/>
                        <a:ext cx="260350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7EE592C2-F414-4B02-BDAA-5C66789C8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418489"/>
              </p:ext>
            </p:extLst>
          </p:nvPr>
        </p:nvGraphicFramePr>
        <p:xfrm>
          <a:off x="5861050" y="4062413"/>
          <a:ext cx="2397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"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147463" name="Object 7">
                        <a:extLst>
                          <a:ext uri="{FF2B5EF4-FFF2-40B4-BE49-F238E27FC236}">
                            <a16:creationId xmlns:a16="http://schemas.microsoft.com/office/drawing/2014/main" id="{5BA97AA0-B2DA-4288-A41F-4FA198CE8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1050" y="4062413"/>
                        <a:ext cx="2397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6B6E6C0B-069D-4C68-B101-DBF57DBA6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41745"/>
              </p:ext>
            </p:extLst>
          </p:nvPr>
        </p:nvGraphicFramePr>
        <p:xfrm>
          <a:off x="457199" y="4213282"/>
          <a:ext cx="7354803" cy="1545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" name="AxMath" r:id="rId10" imgW="4247280" imgH="891720" progId="Equation.AxMath">
                  <p:embed/>
                </p:oleObj>
              </mc:Choice>
              <mc:Fallback>
                <p:oleObj name="AxMath" r:id="rId10" imgW="4247280" imgH="8917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199" y="4213282"/>
                        <a:ext cx="7354803" cy="1545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0B8A84D8-27BE-4B3E-876D-04D9E34223AB}"/>
              </a:ext>
            </a:extLst>
          </p:cNvPr>
          <p:cNvSpPr txBox="1"/>
          <p:nvPr/>
        </p:nvSpPr>
        <p:spPr>
          <a:xfrm>
            <a:off x="5861049" y="1222831"/>
            <a:ext cx="2488938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dirty="0"/>
              <a:t>星形联结</a:t>
            </a:r>
          </a:p>
        </p:txBody>
      </p:sp>
    </p:spTree>
    <p:extLst>
      <p:ext uri="{BB962C8B-B14F-4D97-AF65-F5344CB8AC3E}">
        <p14:creationId xmlns:p14="http://schemas.microsoft.com/office/powerpoint/2010/main" val="26297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8617EF2-7C61-437C-9F85-6666AF00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AC6C1B-11C6-404A-90FF-E37BC291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35" y="1958267"/>
            <a:ext cx="3238952" cy="25721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E76205-D43F-4074-AA83-96A60E8890F0}"/>
              </a:ext>
            </a:extLst>
          </p:cNvPr>
          <p:cNvSpPr txBox="1"/>
          <p:nvPr/>
        </p:nvSpPr>
        <p:spPr>
          <a:xfrm>
            <a:off x="457200" y="12689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对称三相电路电压和电流的关系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EFA78D-C1DE-48D6-9857-8497810CE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700993"/>
            <a:ext cx="4320004" cy="2214587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C98A4D-E52C-4D02-A8D3-8E715F2D53D5}"/>
              </a:ext>
            </a:extLst>
          </p:cNvPr>
          <p:cNvGrpSpPr/>
          <p:nvPr/>
        </p:nvGrpSpPr>
        <p:grpSpPr>
          <a:xfrm>
            <a:off x="634499" y="4034195"/>
            <a:ext cx="3937501" cy="2634808"/>
            <a:chOff x="611252" y="4083437"/>
            <a:chExt cx="3937501" cy="256294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90C7540-1BE1-4DCC-B0A3-C731AB6F32C3}"/>
                </a:ext>
              </a:extLst>
            </p:cNvPr>
            <p:cNvSpPr/>
            <p:nvPr/>
          </p:nvSpPr>
          <p:spPr bwMode="auto">
            <a:xfrm flipV="1">
              <a:off x="3046083" y="6196813"/>
              <a:ext cx="1476000" cy="3600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F948BEC-BDC3-4C80-8BE7-8C8C0D7FB89F}"/>
                </a:ext>
              </a:extLst>
            </p:cNvPr>
            <p:cNvSpPr/>
            <p:nvPr/>
          </p:nvSpPr>
          <p:spPr bwMode="auto">
            <a:xfrm flipV="1">
              <a:off x="3046083" y="5364911"/>
              <a:ext cx="1476000" cy="3600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5B1E058-4FA5-47E6-9512-DCE7FEBC64DD}"/>
                </a:ext>
              </a:extLst>
            </p:cNvPr>
            <p:cNvSpPr/>
            <p:nvPr/>
          </p:nvSpPr>
          <p:spPr bwMode="auto">
            <a:xfrm flipV="1">
              <a:off x="3046083" y="5780862"/>
              <a:ext cx="1476000" cy="360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F18D5C5B-7C22-4312-8F36-C2E5B64265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4101815"/>
                </p:ext>
              </p:extLst>
            </p:nvPr>
          </p:nvGraphicFramePr>
          <p:xfrm>
            <a:off x="611252" y="4083437"/>
            <a:ext cx="3937501" cy="25629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3" name="AxMath" r:id="rId5" imgW="2451600" imgH="1595520" progId="Equation.AxMath">
                    <p:embed/>
                  </p:oleObj>
                </mc:Choice>
                <mc:Fallback>
                  <p:oleObj name="AxMath" r:id="rId5" imgW="2451600" imgH="15955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11252" y="4083437"/>
                          <a:ext cx="3937501" cy="25629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DE0B96C-CB76-41A6-92F4-4AC3E1908B1C}"/>
              </a:ext>
            </a:extLst>
          </p:cNvPr>
          <p:cNvGrpSpPr/>
          <p:nvPr/>
        </p:nvGrpSpPr>
        <p:grpSpPr>
          <a:xfrm>
            <a:off x="4777203" y="4961053"/>
            <a:ext cx="4114801" cy="1348232"/>
            <a:chOff x="4970775" y="4381811"/>
            <a:chExt cx="3801230" cy="122771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EC8B244-07EF-435B-8238-D346FF5B4516}"/>
                </a:ext>
              </a:extLst>
            </p:cNvPr>
            <p:cNvSpPr/>
            <p:nvPr/>
          </p:nvSpPr>
          <p:spPr bwMode="auto">
            <a:xfrm>
              <a:off x="4970775" y="4381811"/>
              <a:ext cx="3801230" cy="12277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0463ADE4-E4A5-41D4-A446-9D93AC0B13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333070"/>
                </p:ext>
              </p:extLst>
            </p:nvPr>
          </p:nvGraphicFramePr>
          <p:xfrm>
            <a:off x="5108606" y="4536350"/>
            <a:ext cx="3566256" cy="958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4" name="AxMath" r:id="rId7" imgW="2994120" imgH="805320" progId="Equation.AxMath">
                    <p:embed/>
                  </p:oleObj>
                </mc:Choice>
                <mc:Fallback>
                  <p:oleObj name="AxMath" r:id="rId7" imgW="2994120" imgH="8053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108606" y="4536350"/>
                          <a:ext cx="3566256" cy="9586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5E9D1F8-6B07-4CD0-AC54-C60E838EEC2E}"/>
              </a:ext>
            </a:extLst>
          </p:cNvPr>
          <p:cNvSpPr txBox="1"/>
          <p:nvPr/>
        </p:nvSpPr>
        <p:spPr>
          <a:xfrm>
            <a:off x="5861049" y="1222831"/>
            <a:ext cx="2488938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dirty="0"/>
              <a:t>星形联结</a:t>
            </a:r>
          </a:p>
        </p:txBody>
      </p:sp>
    </p:spTree>
    <p:extLst>
      <p:ext uri="{BB962C8B-B14F-4D97-AF65-F5344CB8AC3E}">
        <p14:creationId xmlns:p14="http://schemas.microsoft.com/office/powerpoint/2010/main" val="286544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53D932-B12A-43DC-97D2-6DDDFDC3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75" y="1916727"/>
            <a:ext cx="3188350" cy="25518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221A4F-365E-41D2-A633-B578B0E39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5"/>
          <a:stretch/>
        </p:blipFill>
        <p:spPr>
          <a:xfrm>
            <a:off x="367033" y="1609889"/>
            <a:ext cx="4204967" cy="24160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C0192D-769F-49AB-A85A-569F258A461F}"/>
              </a:ext>
            </a:extLst>
          </p:cNvPr>
          <p:cNvSpPr txBox="1"/>
          <p:nvPr/>
        </p:nvSpPr>
        <p:spPr>
          <a:xfrm>
            <a:off x="457200" y="12689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对称三相电路电压和电流的关系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AC4D18-6B11-45F4-99AC-1694D22FB176}"/>
              </a:ext>
            </a:extLst>
          </p:cNvPr>
          <p:cNvSpPr txBox="1"/>
          <p:nvPr/>
        </p:nvSpPr>
        <p:spPr>
          <a:xfrm>
            <a:off x="5652000" y="1222831"/>
            <a:ext cx="324000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vl="2"/>
            <a:r>
              <a:rPr lang="zh-CN" altLang="en-US" sz="2400" dirty="0"/>
              <a:t>三角形联结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B60FFE4-B276-4A78-B34C-E0A96B39DAD3}"/>
              </a:ext>
            </a:extLst>
          </p:cNvPr>
          <p:cNvGrpSpPr/>
          <p:nvPr/>
        </p:nvGrpSpPr>
        <p:grpSpPr>
          <a:xfrm>
            <a:off x="650539" y="4040095"/>
            <a:ext cx="3921461" cy="2416031"/>
            <a:chOff x="2789220" y="3909615"/>
            <a:chExt cx="3921461" cy="241603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4994458-9EDB-4E18-B1A6-61E80FB45A1E}"/>
                </a:ext>
              </a:extLst>
            </p:cNvPr>
            <p:cNvSpPr/>
            <p:nvPr/>
          </p:nvSpPr>
          <p:spPr bwMode="auto">
            <a:xfrm flipV="1">
              <a:off x="4982681" y="5955552"/>
              <a:ext cx="1728000" cy="370094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52BB0DC-FA1A-4F20-A43F-6EBEAACDC1D4}"/>
                </a:ext>
              </a:extLst>
            </p:cNvPr>
            <p:cNvSpPr/>
            <p:nvPr/>
          </p:nvSpPr>
          <p:spPr bwMode="auto">
            <a:xfrm flipV="1">
              <a:off x="4982681" y="5527938"/>
              <a:ext cx="1728000" cy="37009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EEB25C7-F675-4FE9-A022-9D52E5212E08}"/>
                </a:ext>
              </a:extLst>
            </p:cNvPr>
            <p:cNvSpPr/>
            <p:nvPr/>
          </p:nvSpPr>
          <p:spPr bwMode="auto">
            <a:xfrm flipV="1">
              <a:off x="4982681" y="5100325"/>
              <a:ext cx="1728000" cy="370094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1ACBE861-24AD-4ADF-B161-CD5FB45A14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148260"/>
                </p:ext>
              </p:extLst>
            </p:nvPr>
          </p:nvGraphicFramePr>
          <p:xfrm>
            <a:off x="2789220" y="3909615"/>
            <a:ext cx="3892094" cy="2416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5" name="AxMath" r:id="rId5" imgW="2569680" imgH="1595520" progId="Equation.AxMath">
                    <p:embed/>
                  </p:oleObj>
                </mc:Choice>
                <mc:Fallback>
                  <p:oleObj name="AxMath" r:id="rId5" imgW="2569680" imgH="159552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89220" y="3909615"/>
                          <a:ext cx="3892094" cy="24160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EA9DEFD-1F80-4906-97D9-EA1E4F68A96C}"/>
              </a:ext>
            </a:extLst>
          </p:cNvPr>
          <p:cNvGrpSpPr/>
          <p:nvPr/>
        </p:nvGrpSpPr>
        <p:grpSpPr>
          <a:xfrm>
            <a:off x="4806573" y="4961053"/>
            <a:ext cx="4114801" cy="1348232"/>
            <a:chOff x="4970775" y="4381811"/>
            <a:chExt cx="3801230" cy="122771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7CDC82C-4D6B-41A1-AEDB-CB131684089D}"/>
                </a:ext>
              </a:extLst>
            </p:cNvPr>
            <p:cNvSpPr/>
            <p:nvPr/>
          </p:nvSpPr>
          <p:spPr bwMode="auto">
            <a:xfrm>
              <a:off x="4970775" y="4381811"/>
              <a:ext cx="3801230" cy="12277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05B57885-1797-4524-84FE-B755A64F8CB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2919811"/>
                </p:ext>
              </p:extLst>
            </p:nvPr>
          </p:nvGraphicFramePr>
          <p:xfrm>
            <a:off x="5015853" y="4536384"/>
            <a:ext cx="3752834" cy="958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6" name="AxMath" r:id="rId7" imgW="3150000" imgH="805320" progId="Equation.AxMath">
                    <p:embed/>
                  </p:oleObj>
                </mc:Choice>
                <mc:Fallback>
                  <p:oleObj name="AxMath" r:id="rId7" imgW="3150000" imgH="805320" progId="Equation.AxMath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0463ADE4-E4A5-41D4-A446-9D93AC0B13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015853" y="4536384"/>
                          <a:ext cx="3752834" cy="9584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0BFDC8BB-F4B7-4AA7-A1BF-E775EA65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</p:spTree>
    <p:extLst>
      <p:ext uri="{BB962C8B-B14F-4D97-AF65-F5344CB8AC3E}">
        <p14:creationId xmlns:p14="http://schemas.microsoft.com/office/powerpoint/2010/main" val="192247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3FD12C4-75F5-45B9-AC21-A5154691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C17840-41E1-48B7-84B3-20D732AFC074}"/>
              </a:ext>
            </a:extLst>
          </p:cNvPr>
          <p:cNvSpPr txBox="1"/>
          <p:nvPr/>
        </p:nvSpPr>
        <p:spPr>
          <a:xfrm>
            <a:off x="457200" y="1268998"/>
            <a:ext cx="55260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对称三相电路相、线电压和相、线电流关系小结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E6122-4878-4698-94B4-E639AE90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9108"/>
            <a:ext cx="801164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982E82-DAB6-445B-9A65-B04CDAC7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45" y="2348999"/>
            <a:ext cx="5956244" cy="19355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6D9CB3-FFD7-4E53-9C12-4BFED98A2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5" y="4284591"/>
            <a:ext cx="7036246" cy="231593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CFC5FAA-DF17-4163-8522-98C62D9B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8FE32A-52AF-4BC1-9D2E-7FFAF73CB418}"/>
              </a:ext>
            </a:extLst>
          </p:cNvPr>
          <p:cNvSpPr txBox="1"/>
          <p:nvPr/>
        </p:nvSpPr>
        <p:spPr>
          <a:xfrm>
            <a:off x="457200" y="1268998"/>
            <a:ext cx="5400005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电源和负载的连接方式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dirty="0"/>
              <a:t>其他连接方式：</a:t>
            </a:r>
          </a:p>
        </p:txBody>
      </p:sp>
    </p:spTree>
    <p:extLst>
      <p:ext uri="{BB962C8B-B14F-4D97-AF65-F5344CB8AC3E}">
        <p14:creationId xmlns:p14="http://schemas.microsoft.com/office/powerpoint/2010/main" val="398075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AB43C-5CE4-40FB-B9CC-01A69847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2617229"/>
            <a:ext cx="1918939" cy="1303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208016-282F-43B0-8C01-17BED1C3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02"/>
          <a:stretch/>
        </p:blipFill>
        <p:spPr>
          <a:xfrm>
            <a:off x="493059" y="1082734"/>
            <a:ext cx="6238943" cy="13865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66B1FC-B1A7-4BBF-A7CA-25600752A487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174111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本讲主要内容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B730D31-16C8-4D67-9800-352127B9C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52874"/>
              </p:ext>
            </p:extLst>
          </p:nvPr>
        </p:nvGraphicFramePr>
        <p:xfrm>
          <a:off x="859770" y="1351001"/>
          <a:ext cx="6952233" cy="28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231">
                  <a:extLst>
                    <a:ext uri="{9D8B030D-6E8A-4147-A177-3AD203B41FA5}">
                      <a16:colId xmlns:a16="http://schemas.microsoft.com/office/drawing/2014/main" val="3850022362"/>
                    </a:ext>
                  </a:extLst>
                </a:gridCol>
                <a:gridCol w="2160002">
                  <a:extLst>
                    <a:ext uri="{9D8B030D-6E8A-4147-A177-3AD203B41FA5}">
                      <a16:colId xmlns:a16="http://schemas.microsoft.com/office/drawing/2014/main" val="30400750"/>
                    </a:ext>
                  </a:extLst>
                </a:gridCol>
              </a:tblGrid>
              <a:tr h="5909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教材章节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1510470"/>
                  </a:ext>
                </a:extLst>
              </a:tr>
              <a:tr h="451024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三相电路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4756061"/>
                  </a:ext>
                </a:extLst>
              </a:tr>
              <a:tr h="451024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7.1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三相电路相关概念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5.1&amp;5.2</a:t>
                      </a:r>
                      <a:endParaRPr lang="zh-CN" altLang="en-US" sz="18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068221"/>
                  </a:ext>
                </a:extLst>
              </a:tr>
              <a:tr h="451024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7.2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对称三相电路的计算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5.3</a:t>
                      </a:r>
                      <a:endParaRPr lang="zh-CN" altLang="en-US" sz="18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6451407"/>
                  </a:ext>
                </a:extLst>
              </a:tr>
              <a:tr h="451024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7.3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不对称三相电路的计算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647762"/>
                  </a:ext>
                </a:extLst>
              </a:tr>
              <a:tr h="451024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7.4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三相电路的功率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042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11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AB43C-5CE4-40FB-B9CC-01A69847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9" y="2617229"/>
            <a:ext cx="1918939" cy="13038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208016-282F-43B0-8C01-17BED1C39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02"/>
          <a:stretch/>
        </p:blipFill>
        <p:spPr>
          <a:xfrm>
            <a:off x="493059" y="1082734"/>
            <a:ext cx="6238943" cy="13865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BAD7BF-C5EB-4C95-B3DC-F01851BB0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0DAA85-F32F-40F8-8EDF-A0252757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6" y="1965646"/>
            <a:ext cx="4320004" cy="1817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E0D088-E436-4417-B125-6D8FB759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71832"/>
            <a:ext cx="6274802" cy="6887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5265DD-DB26-44BD-9395-015601D513E7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115822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4F4AB36-DEDF-4894-901C-4EDDF010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34602-A373-4693-9A55-7DCF99520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9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295241F-8A6B-46A2-B76B-AC1121DF77F8}"/>
              </a:ext>
            </a:extLst>
          </p:cNvPr>
          <p:cNvSpPr/>
          <p:nvPr/>
        </p:nvSpPr>
        <p:spPr bwMode="auto">
          <a:xfrm>
            <a:off x="3460426" y="4660900"/>
            <a:ext cx="959498" cy="357200"/>
          </a:xfrm>
          <a:prstGeom prst="rect">
            <a:avLst/>
          </a:prstGeom>
          <a:solidFill>
            <a:srgbClr val="8FDC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8FDCB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E43E6BA-D280-45D9-864D-DABACF55C2E7}"/>
              </a:ext>
            </a:extLst>
          </p:cNvPr>
          <p:cNvGrpSpPr/>
          <p:nvPr/>
        </p:nvGrpSpPr>
        <p:grpSpPr>
          <a:xfrm>
            <a:off x="457200" y="1614576"/>
            <a:ext cx="5365750" cy="2243940"/>
            <a:chOff x="457200" y="1372547"/>
            <a:chExt cx="5365750" cy="2243940"/>
          </a:xfrm>
        </p:grpSpPr>
        <p:grpSp>
          <p:nvGrpSpPr>
            <p:cNvPr id="3" name="Group 64">
              <a:extLst>
                <a:ext uri="{FF2B5EF4-FFF2-40B4-BE49-F238E27FC236}">
                  <a16:creationId xmlns:a16="http://schemas.microsoft.com/office/drawing/2014/main" id="{6E3BC0CF-3F28-4316-9384-D720DD546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" y="1372547"/>
              <a:ext cx="5365750" cy="2243940"/>
              <a:chOff x="2101" y="923"/>
              <a:chExt cx="3488" cy="1504"/>
            </a:xfrm>
          </p:grpSpPr>
          <p:sp>
            <p:nvSpPr>
              <p:cNvPr id="4" name="Oval 65">
                <a:extLst>
                  <a:ext uri="{FF2B5EF4-FFF2-40B4-BE49-F238E27FC236}">
                    <a16:creationId xmlns:a16="http://schemas.microsoft.com/office/drawing/2014/main" id="{5DE3B2AA-6F50-4D40-8E41-AFD3D891B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1652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317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" name="Oval 66">
                <a:extLst>
                  <a:ext uri="{FF2B5EF4-FFF2-40B4-BE49-F238E27FC236}">
                    <a16:creationId xmlns:a16="http://schemas.microsoft.com/office/drawing/2014/main" id="{C77A199E-814A-47CB-9DAD-A25F66BC3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2" y="1664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317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" name="Oval 67">
                <a:extLst>
                  <a:ext uri="{FF2B5EF4-FFF2-40B4-BE49-F238E27FC236}">
                    <a16:creationId xmlns:a16="http://schemas.microsoft.com/office/drawing/2014/main" id="{F81C4461-C007-43F0-B416-CAEBC73E8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5" y="1136"/>
                <a:ext cx="288" cy="288"/>
              </a:xfrm>
              <a:prstGeom prst="ellipse">
                <a:avLst/>
              </a:prstGeom>
              <a:solidFill>
                <a:schemeClr val="accent1"/>
              </a:solidFill>
              <a:ln w="317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" name="Line 68">
                <a:extLst>
                  <a:ext uri="{FF2B5EF4-FFF2-40B4-BE49-F238E27FC236}">
                    <a16:creationId xmlns:a16="http://schemas.microsoft.com/office/drawing/2014/main" id="{A9277BC1-20BC-4354-9F38-B49F162EB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2" y="1028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" name="Line 69">
                <a:extLst>
                  <a:ext uri="{FF2B5EF4-FFF2-40B4-BE49-F238E27FC236}">
                    <a16:creationId xmlns:a16="http://schemas.microsoft.com/office/drawing/2014/main" id="{B18B2EC6-6198-4D7E-B9C2-E580AD266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2" y="1604"/>
                <a:ext cx="432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70">
                <a:extLst>
                  <a:ext uri="{FF2B5EF4-FFF2-40B4-BE49-F238E27FC236}">
                    <a16:creationId xmlns:a16="http://schemas.microsoft.com/office/drawing/2014/main" id="{C69CA876-31E5-47DF-AE5D-9931AA3AE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30" y="1604"/>
                <a:ext cx="432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Text Box 71">
                <a:extLst>
                  <a:ext uri="{FF2B5EF4-FFF2-40B4-BE49-F238E27FC236}">
                    <a16:creationId xmlns:a16="http://schemas.microsoft.com/office/drawing/2014/main" id="{FFD7C9D9-39C6-41C2-BF7B-FF98CB1201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5" y="923"/>
                <a:ext cx="232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827E4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2"/>
                    </a:solidFill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11" name="Text Box 72">
                <a:extLst>
                  <a:ext uri="{FF2B5EF4-FFF2-40B4-BE49-F238E27FC236}">
                    <a16:creationId xmlns:a16="http://schemas.microsoft.com/office/drawing/2014/main" id="{5411A60F-52C7-45F1-86A8-3609626881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1" y="1251"/>
                <a:ext cx="212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827E4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2"/>
                    </a:solidFill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12" name="Line 73">
                <a:extLst>
                  <a:ext uri="{FF2B5EF4-FFF2-40B4-BE49-F238E27FC236}">
                    <a16:creationId xmlns:a16="http://schemas.microsoft.com/office/drawing/2014/main" id="{55A9146C-471A-44D2-ABE0-202199036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4" y="194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74">
                <a:extLst>
                  <a:ext uri="{FF2B5EF4-FFF2-40B4-BE49-F238E27FC236}">
                    <a16:creationId xmlns:a16="http://schemas.microsoft.com/office/drawing/2014/main" id="{879BD0D2-502F-42CF-B92B-185EDDCED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0" y="1940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Line 75">
                <a:extLst>
                  <a:ext uri="{FF2B5EF4-FFF2-40B4-BE49-F238E27FC236}">
                    <a16:creationId xmlns:a16="http://schemas.microsoft.com/office/drawing/2014/main" id="{58B91BF9-0A00-4237-BCCE-5C6032497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6" y="1028"/>
                <a:ext cx="0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" name="Line 76">
                <a:extLst>
                  <a:ext uri="{FF2B5EF4-FFF2-40B4-BE49-F238E27FC236}">
                    <a16:creationId xmlns:a16="http://schemas.microsoft.com/office/drawing/2014/main" id="{708B0A83-D8BA-4CA9-B77F-FD33FC6A7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6" y="1604"/>
                <a:ext cx="523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" name="Line 77">
                <a:extLst>
                  <a:ext uri="{FF2B5EF4-FFF2-40B4-BE49-F238E27FC236}">
                    <a16:creationId xmlns:a16="http://schemas.microsoft.com/office/drawing/2014/main" id="{0BF52B35-1328-4776-8549-C5AC30669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34" y="1604"/>
                <a:ext cx="432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Line 78">
                <a:extLst>
                  <a:ext uri="{FF2B5EF4-FFF2-40B4-BE49-F238E27FC236}">
                    <a16:creationId xmlns:a16="http://schemas.microsoft.com/office/drawing/2014/main" id="{53D652DE-3072-42B4-ABFF-6925FE2E7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4" y="1844"/>
                <a:ext cx="0" cy="5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Line 79">
                <a:extLst>
                  <a:ext uri="{FF2B5EF4-FFF2-40B4-BE49-F238E27FC236}">
                    <a16:creationId xmlns:a16="http://schemas.microsoft.com/office/drawing/2014/main" id="{8204D828-3CFF-4497-BFF1-4F1BEC476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4" y="2084"/>
                <a:ext cx="239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80">
                <a:extLst>
                  <a:ext uri="{FF2B5EF4-FFF2-40B4-BE49-F238E27FC236}">
                    <a16:creationId xmlns:a16="http://schemas.microsoft.com/office/drawing/2014/main" id="{B8815634-E6B7-4DBA-AD99-0AC0C3DDC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89" y="1895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81">
                <a:extLst>
                  <a:ext uri="{FF2B5EF4-FFF2-40B4-BE49-F238E27FC236}">
                    <a16:creationId xmlns:a16="http://schemas.microsoft.com/office/drawing/2014/main" id="{6D5EB929-86E1-4C11-9F27-71B9578DF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0" y="2372"/>
                <a:ext cx="23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82">
                <a:extLst>
                  <a:ext uri="{FF2B5EF4-FFF2-40B4-BE49-F238E27FC236}">
                    <a16:creationId xmlns:a16="http://schemas.microsoft.com/office/drawing/2014/main" id="{81EE38CB-5C2B-434A-8372-C24EB72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2" y="1028"/>
                <a:ext cx="23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Line 83">
                <a:extLst>
                  <a:ext uri="{FF2B5EF4-FFF2-40B4-BE49-F238E27FC236}">
                    <a16:creationId xmlns:a16="http://schemas.microsoft.com/office/drawing/2014/main" id="{6006A684-4660-441F-8FE8-C5979AE4F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1" y="1083"/>
                <a:ext cx="3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84">
                <a:extLst>
                  <a:ext uri="{FF2B5EF4-FFF2-40B4-BE49-F238E27FC236}">
                    <a16:creationId xmlns:a16="http://schemas.microsoft.com/office/drawing/2014/main" id="{84AA735E-D36C-451C-88A5-F38C02D32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3" y="1988"/>
                <a:ext cx="43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85">
                <a:extLst>
                  <a:ext uri="{FF2B5EF4-FFF2-40B4-BE49-F238E27FC236}">
                    <a16:creationId xmlns:a16="http://schemas.microsoft.com/office/drawing/2014/main" id="{FEF4419D-8738-4030-A366-FEE98EDBD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5" y="2288"/>
                <a:ext cx="4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Text Box 86">
                <a:extLst>
                  <a:ext uri="{FF2B5EF4-FFF2-40B4-BE49-F238E27FC236}">
                    <a16:creationId xmlns:a16="http://schemas.microsoft.com/office/drawing/2014/main" id="{06A90797-80C8-4D3B-8FE2-8E39FF9400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5" y="1883"/>
                <a:ext cx="232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827E4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2"/>
                    </a:solidFill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26" name="Text Box 87">
                <a:extLst>
                  <a:ext uri="{FF2B5EF4-FFF2-40B4-BE49-F238E27FC236}">
                    <a16:creationId xmlns:a16="http://schemas.microsoft.com/office/drawing/2014/main" id="{63001CF0-D660-4131-AC9A-7A8BB1D46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9800000">
                <a:off x="2558" y="1487"/>
                <a:ext cx="212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827E4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2"/>
                    </a:solidFill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27" name="Text Box 88">
                <a:extLst>
                  <a:ext uri="{FF2B5EF4-FFF2-40B4-BE49-F238E27FC236}">
                    <a16:creationId xmlns:a16="http://schemas.microsoft.com/office/drawing/2014/main" id="{BC4138E6-C988-4407-874E-91A948C0DA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800000">
                <a:off x="2774" y="1481"/>
                <a:ext cx="212" cy="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827E4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2"/>
                    </a:solidFill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28" name="Text Box 89">
                <a:extLst>
                  <a:ext uri="{FF2B5EF4-FFF2-40B4-BE49-F238E27FC236}">
                    <a16:creationId xmlns:a16="http://schemas.microsoft.com/office/drawing/2014/main" id="{7A1836A6-5B40-4CA9-8EB8-D7DD81F341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9" y="1871"/>
                <a:ext cx="232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827E4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2"/>
                    </a:solidFill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29" name="Text Box 90">
                <a:extLst>
                  <a:ext uri="{FF2B5EF4-FFF2-40B4-BE49-F238E27FC236}">
                    <a16:creationId xmlns:a16="http://schemas.microsoft.com/office/drawing/2014/main" id="{2148C0A9-F34A-48DB-8C47-C68AB8BFCF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34" y="1352"/>
                <a:ext cx="263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/>
                  <a:t>N</a:t>
                </a:r>
              </a:p>
            </p:txBody>
          </p:sp>
          <p:sp>
            <p:nvSpPr>
              <p:cNvPr id="30" name="Text Box 91">
                <a:extLst>
                  <a:ext uri="{FF2B5EF4-FFF2-40B4-BE49-F238E27FC236}">
                    <a16:creationId xmlns:a16="http://schemas.microsoft.com/office/drawing/2014/main" id="{7C26EDA3-6B31-41B5-8534-DA313DC66C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" y="1376"/>
                <a:ext cx="120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altLang="zh-CN" dirty="0"/>
              </a:p>
            </p:txBody>
          </p:sp>
          <p:sp>
            <p:nvSpPr>
              <p:cNvPr id="31" name="Text Box 92">
                <a:extLst>
                  <a:ext uri="{FF2B5EF4-FFF2-40B4-BE49-F238E27FC236}">
                    <a16:creationId xmlns:a16="http://schemas.microsoft.com/office/drawing/2014/main" id="{55539FEF-093B-45C6-86F7-F4CF56DF4E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4" y="1102"/>
                <a:ext cx="240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 dirty="0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32" name="Text Box 93">
                <a:extLst>
                  <a:ext uri="{FF2B5EF4-FFF2-40B4-BE49-F238E27FC236}">
                    <a16:creationId xmlns:a16="http://schemas.microsoft.com/office/drawing/2014/main" id="{DE94E8B2-8400-4651-8620-C88FD3EA08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2" y="1484"/>
                <a:ext cx="241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</a:rPr>
                  <a:t>Z</a:t>
                </a:r>
              </a:p>
            </p:txBody>
          </p:sp>
          <p:sp>
            <p:nvSpPr>
              <p:cNvPr id="33" name="Text Box 94">
                <a:extLst>
                  <a:ext uri="{FF2B5EF4-FFF2-40B4-BE49-F238E27FC236}">
                    <a16:creationId xmlns:a16="http://schemas.microsoft.com/office/drawing/2014/main" id="{A0A01F75-D4D1-4FA9-8F15-A0DD3A3DC5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5" y="1723"/>
                <a:ext cx="241" cy="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i="1">
                    <a:solidFill>
                      <a:schemeClr val="tx1"/>
                    </a:solidFill>
                  </a:rPr>
                  <a:t>Z</a:t>
                </a:r>
              </a:p>
            </p:txBody>
          </p:sp>
          <p:graphicFrame>
            <p:nvGraphicFramePr>
              <p:cNvPr id="34" name="Object 95">
                <a:extLst>
                  <a:ext uri="{FF2B5EF4-FFF2-40B4-BE49-F238E27FC236}">
                    <a16:creationId xmlns:a16="http://schemas.microsoft.com/office/drawing/2014/main" id="{7473E4B4-D344-48D7-8F72-CEC7036A9B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01" y="1496"/>
              <a:ext cx="285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3" name="Equation" r:id="rId3" imgW="228600" imgH="241200" progId="Equation.3">
                      <p:embed/>
                    </p:oleObj>
                  </mc:Choice>
                  <mc:Fallback>
                    <p:oleObj name="Equation" r:id="rId3" imgW="228600" imgH="241200" progId="Equation.3">
                      <p:embed/>
                      <p:pic>
                        <p:nvPicPr>
                          <p:cNvPr id="146527" name="Object 95">
                            <a:extLst>
                              <a:ext uri="{FF2B5EF4-FFF2-40B4-BE49-F238E27FC236}">
                                <a16:creationId xmlns:a16="http://schemas.microsoft.com/office/drawing/2014/main" id="{77FD388F-4B7A-4607-8EAD-684697DDB73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01" y="1496"/>
                            <a:ext cx="285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Rectangle 96">
                <a:extLst>
                  <a:ext uri="{FF2B5EF4-FFF2-40B4-BE49-F238E27FC236}">
                    <a16:creationId xmlns:a16="http://schemas.microsoft.com/office/drawing/2014/main" id="{62C900BC-D52D-4ED2-A65E-0AC8919A9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2" y="1155"/>
                <a:ext cx="102" cy="272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Rectangle 97">
                <a:extLst>
                  <a:ext uri="{FF2B5EF4-FFF2-40B4-BE49-F238E27FC236}">
                    <a16:creationId xmlns:a16="http://schemas.microsoft.com/office/drawing/2014/main" id="{2BB7DC59-228F-47E5-BB37-9B0A4F6FB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00000">
                <a:off x="5255" y="1602"/>
                <a:ext cx="102" cy="272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98">
                <a:extLst>
                  <a:ext uri="{FF2B5EF4-FFF2-40B4-BE49-F238E27FC236}">
                    <a16:creationId xmlns:a16="http://schemas.microsoft.com/office/drawing/2014/main" id="{DB8580EE-8318-460E-B5F7-269CFBFFC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400000">
                <a:off x="4789" y="1591"/>
                <a:ext cx="102" cy="272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Rectangle 99">
                <a:extLst>
                  <a:ext uri="{FF2B5EF4-FFF2-40B4-BE49-F238E27FC236}">
                    <a16:creationId xmlns:a16="http://schemas.microsoft.com/office/drawing/2014/main" id="{1E893812-8F68-4551-9DBE-C2B96761D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" y="987"/>
                <a:ext cx="288" cy="96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Rectangle 100">
                <a:extLst>
                  <a:ext uri="{FF2B5EF4-FFF2-40B4-BE49-F238E27FC236}">
                    <a16:creationId xmlns:a16="http://schemas.microsoft.com/office/drawing/2014/main" id="{8F5DC543-286E-49FC-B9D5-76EA7786D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" y="2331"/>
                <a:ext cx="288" cy="96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Rectangle 101">
                <a:extLst>
                  <a:ext uri="{FF2B5EF4-FFF2-40B4-BE49-F238E27FC236}">
                    <a16:creationId xmlns:a16="http://schemas.microsoft.com/office/drawing/2014/main" id="{8925D0DD-F6EF-45FE-842E-1AB9886F4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5" y="2043"/>
                <a:ext cx="288" cy="96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Text Box 102">
                <a:extLst>
                  <a:ext uri="{FF2B5EF4-FFF2-40B4-BE49-F238E27FC236}">
                    <a16:creationId xmlns:a16="http://schemas.microsoft.com/office/drawing/2014/main" id="{D8BE6AA5-C2A3-4E90-864B-A4D8A5FCF4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4" y="2113"/>
                <a:ext cx="424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chemeClr val="tx1"/>
                    </a:solidFill>
                  </a:rPr>
                  <a:t>Z</a:t>
                </a:r>
                <a:r>
                  <a:rPr lang="en-US" altLang="zh-CN" i="1" baseline="-25000" dirty="0"/>
                  <a:t>L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103">
                <a:extLst>
                  <a:ext uri="{FF2B5EF4-FFF2-40B4-BE49-F238E27FC236}">
                    <a16:creationId xmlns:a16="http://schemas.microsoft.com/office/drawing/2014/main" id="{696A5D50-975C-4468-ACF8-EB705AAA3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0" y="1758"/>
                <a:ext cx="267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chemeClr val="tx1"/>
                    </a:solidFill>
                  </a:rPr>
                  <a:t>Z</a:t>
                </a:r>
                <a:r>
                  <a:rPr lang="en-US" altLang="zh-CN" i="1" baseline="-25000" dirty="0">
                    <a:solidFill>
                      <a:schemeClr val="tx1"/>
                    </a:solidFill>
                  </a:rPr>
                  <a:t>L</a:t>
                </a:r>
              </a:p>
            </p:txBody>
          </p:sp>
          <p:sp>
            <p:nvSpPr>
              <p:cNvPr id="43" name="Rectangle 104">
                <a:extLst>
                  <a:ext uri="{FF2B5EF4-FFF2-40B4-BE49-F238E27FC236}">
                    <a16:creationId xmlns:a16="http://schemas.microsoft.com/office/drawing/2014/main" id="{E4EAF260-AE47-4093-9E5A-2E65F2EC3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0" y="1120"/>
                <a:ext cx="267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chemeClr val="tx1"/>
                    </a:solidFill>
                  </a:rPr>
                  <a:t>Z</a:t>
                </a:r>
                <a:r>
                  <a:rPr lang="en-US" altLang="zh-CN" i="1" baseline="-25000" dirty="0"/>
                  <a:t>L</a:t>
                </a:r>
                <a:endParaRPr lang="en-US" altLang="zh-CN" i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Line 105">
                <a:extLst>
                  <a:ext uri="{FF2B5EF4-FFF2-40B4-BE49-F238E27FC236}">
                    <a16:creationId xmlns:a16="http://schemas.microsoft.com/office/drawing/2014/main" id="{1ACF4994-1229-47B1-A79B-5D1EAA846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1" y="1599"/>
                <a:ext cx="2304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Rectangle 106">
                <a:extLst>
                  <a:ext uri="{FF2B5EF4-FFF2-40B4-BE49-F238E27FC236}">
                    <a16:creationId xmlns:a16="http://schemas.microsoft.com/office/drawing/2014/main" id="{A1F748D7-8652-4E9F-B157-C98CCD711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5" y="1551"/>
                <a:ext cx="288" cy="96"/>
              </a:xfrm>
              <a:prstGeom prst="rect">
                <a:avLst/>
              </a:prstGeom>
              <a:solidFill>
                <a:srgbClr val="FF3300"/>
              </a:solidFill>
              <a:ln w="317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Text Box 107">
                <a:extLst>
                  <a:ext uri="{FF2B5EF4-FFF2-40B4-BE49-F238E27FC236}">
                    <a16:creationId xmlns:a16="http://schemas.microsoft.com/office/drawing/2014/main" id="{23107F57-7066-48FF-A2C3-20B36DDA2D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6" y="1336"/>
                <a:ext cx="480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chemeClr val="tx1"/>
                    </a:solidFill>
                  </a:rPr>
                  <a:t>Z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N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47" name="Object 108">
                <a:extLst>
                  <a:ext uri="{FF2B5EF4-FFF2-40B4-BE49-F238E27FC236}">
                    <a16:creationId xmlns:a16="http://schemas.microsoft.com/office/drawing/2014/main" id="{59E7A765-78BA-452E-8245-ED806FF126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45" y="1523"/>
              <a:ext cx="103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4" name="公式" r:id="rId5" imgW="164880" imgH="355320" progId="Equation.3">
                      <p:embed/>
                    </p:oleObj>
                  </mc:Choice>
                  <mc:Fallback>
                    <p:oleObj name="公式" r:id="rId5" imgW="164880" imgH="355320" progId="Equation.3">
                      <p:embed/>
                      <p:pic>
                        <p:nvPicPr>
                          <p:cNvPr id="146540" name="Object 108">
                            <a:extLst>
                              <a:ext uri="{FF2B5EF4-FFF2-40B4-BE49-F238E27FC236}">
                                <a16:creationId xmlns:a16="http://schemas.microsoft.com/office/drawing/2014/main" id="{8281CA2B-19CA-478F-B833-78F22ECB7AB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5" y="1523"/>
                            <a:ext cx="103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8" name="Group 109">
                <a:extLst>
                  <a:ext uri="{FF2B5EF4-FFF2-40B4-BE49-F238E27FC236}">
                    <a16:creationId xmlns:a16="http://schemas.microsoft.com/office/drawing/2014/main" id="{D210ECA6-D00C-489F-A614-437627ABD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1632"/>
                <a:ext cx="252" cy="263"/>
                <a:chOff x="1272" y="1531"/>
                <a:chExt cx="204" cy="227"/>
              </a:xfrm>
            </p:grpSpPr>
            <p:sp>
              <p:nvSpPr>
                <p:cNvPr id="54" name="Line 110">
                  <a:extLst>
                    <a:ext uri="{FF2B5EF4-FFF2-40B4-BE49-F238E27FC236}">
                      <a16:creationId xmlns:a16="http://schemas.microsoft.com/office/drawing/2014/main" id="{2FAE8D5F-29DB-490E-BD08-6E1B0B8FB0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72" y="1668"/>
                  <a:ext cx="204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111">
                  <a:extLst>
                    <a:ext uri="{FF2B5EF4-FFF2-40B4-BE49-F238E27FC236}">
                      <a16:creationId xmlns:a16="http://schemas.microsoft.com/office/drawing/2014/main" id="{EE250F13-EEF7-4356-81FE-CE83FBADE2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2" y="1716"/>
                  <a:ext cx="132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112">
                  <a:extLst>
                    <a:ext uri="{FF2B5EF4-FFF2-40B4-BE49-F238E27FC236}">
                      <a16:creationId xmlns:a16="http://schemas.microsoft.com/office/drawing/2014/main" id="{EBAE42C6-3E58-4BE3-B597-05438AA6E7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26" y="1758"/>
                  <a:ext cx="87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113">
                  <a:extLst>
                    <a:ext uri="{FF2B5EF4-FFF2-40B4-BE49-F238E27FC236}">
                      <a16:creationId xmlns:a16="http://schemas.microsoft.com/office/drawing/2014/main" id="{0D68D033-5E70-47B0-8B0F-8B4AAF962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71" y="1531"/>
                  <a:ext cx="0" cy="137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49" name="Object 114">
                <a:extLst>
                  <a:ext uri="{FF2B5EF4-FFF2-40B4-BE49-F238E27FC236}">
                    <a16:creationId xmlns:a16="http://schemas.microsoft.com/office/drawing/2014/main" id="{63F6B9C3-016B-4EF2-8351-3AAAD8FD61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62" y="1903"/>
              <a:ext cx="285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5" name="Equation" r:id="rId7" imgW="228600" imgH="228600" progId="Equation.3">
                      <p:embed/>
                    </p:oleObj>
                  </mc:Choice>
                  <mc:Fallback>
                    <p:oleObj name="Equation" r:id="rId7" imgW="228600" imgH="228600" progId="Equation.3">
                      <p:embed/>
                      <p:pic>
                        <p:nvPicPr>
                          <p:cNvPr id="146546" name="Object 114">
                            <a:extLst>
                              <a:ext uri="{FF2B5EF4-FFF2-40B4-BE49-F238E27FC236}">
                                <a16:creationId xmlns:a16="http://schemas.microsoft.com/office/drawing/2014/main" id="{17F0DEE6-0978-4A78-9E0F-9D9EF97F381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2" y="1903"/>
                            <a:ext cx="285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Object 115">
                <a:extLst>
                  <a:ext uri="{FF2B5EF4-FFF2-40B4-BE49-F238E27FC236}">
                    <a16:creationId xmlns:a16="http://schemas.microsoft.com/office/drawing/2014/main" id="{A7B6E2B1-E070-4ADA-86F3-04C7ACBF34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48" y="1095"/>
              <a:ext cx="285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6" name="Equation" r:id="rId9" imgW="228600" imgH="228600" progId="Equation.3">
                      <p:embed/>
                    </p:oleObj>
                  </mc:Choice>
                  <mc:Fallback>
                    <p:oleObj name="Equation" r:id="rId9" imgW="228600" imgH="228600" progId="Equation.3">
                      <p:embed/>
                      <p:pic>
                        <p:nvPicPr>
                          <p:cNvPr id="146547" name="Object 115">
                            <a:extLst>
                              <a:ext uri="{FF2B5EF4-FFF2-40B4-BE49-F238E27FC236}">
                                <a16:creationId xmlns:a16="http://schemas.microsoft.com/office/drawing/2014/main" id="{0EC797CF-E657-45AE-84DF-3897C11BEFF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8" y="1095"/>
                            <a:ext cx="285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116">
                <a:extLst>
                  <a:ext uri="{FF2B5EF4-FFF2-40B4-BE49-F238E27FC236}">
                    <a16:creationId xmlns:a16="http://schemas.microsoft.com/office/drawing/2014/main" id="{5E74394D-215D-4508-80E5-F023E2BD64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7408981"/>
                  </p:ext>
                </p:extLst>
              </p:nvPr>
            </p:nvGraphicFramePr>
            <p:xfrm>
              <a:off x="4309" y="2076"/>
              <a:ext cx="238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7" name="Equation" r:id="rId11" imgW="190440" imgH="241200" progId="Equation.DSMT4">
                      <p:embed/>
                    </p:oleObj>
                  </mc:Choice>
                  <mc:Fallback>
                    <p:oleObj name="Equation" r:id="rId11" imgW="190440" imgH="241200" progId="Equation.DSMT4">
                      <p:embed/>
                      <p:pic>
                        <p:nvPicPr>
                          <p:cNvPr id="146548" name="Object 116">
                            <a:extLst>
                              <a:ext uri="{FF2B5EF4-FFF2-40B4-BE49-F238E27FC236}">
                                <a16:creationId xmlns:a16="http://schemas.microsoft.com/office/drawing/2014/main" id="{4A827ABF-E7F6-4774-95E6-C420A4A0084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9" y="2076"/>
                            <a:ext cx="238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2" name="Object 117">
                <a:extLst>
                  <a:ext uri="{FF2B5EF4-FFF2-40B4-BE49-F238E27FC236}">
                    <a16:creationId xmlns:a16="http://schemas.microsoft.com/office/drawing/2014/main" id="{6B384338-E5BB-407A-874B-BB4FE2E4BB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09" y="1789"/>
              <a:ext cx="238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8" name="Equation" r:id="rId13" imgW="190440" imgH="228600" progId="Equation.3">
                      <p:embed/>
                    </p:oleObj>
                  </mc:Choice>
                  <mc:Fallback>
                    <p:oleObj name="Equation" r:id="rId13" imgW="190440" imgH="228600" progId="Equation.3">
                      <p:embed/>
                      <p:pic>
                        <p:nvPicPr>
                          <p:cNvPr id="146549" name="Object 117">
                            <a:extLst>
                              <a:ext uri="{FF2B5EF4-FFF2-40B4-BE49-F238E27FC236}">
                                <a16:creationId xmlns:a16="http://schemas.microsoft.com/office/drawing/2014/main" id="{8C156CC7-E9DA-4BE3-82F4-ECF40B33DBE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9" y="1789"/>
                            <a:ext cx="238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" name="Object 118">
                <a:extLst>
                  <a:ext uri="{FF2B5EF4-FFF2-40B4-BE49-F238E27FC236}">
                    <a16:creationId xmlns:a16="http://schemas.microsoft.com/office/drawing/2014/main" id="{434BDAD7-CECF-4596-B5ED-686A9CC8F9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5007481"/>
                  </p:ext>
                </p:extLst>
              </p:nvPr>
            </p:nvGraphicFramePr>
            <p:xfrm>
              <a:off x="4332" y="1037"/>
              <a:ext cx="238" cy="2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29" name="Equation" r:id="rId15" imgW="190440" imgH="228600" progId="Equation.3">
                      <p:embed/>
                    </p:oleObj>
                  </mc:Choice>
                  <mc:Fallback>
                    <p:oleObj name="Equation" r:id="rId15" imgW="190440" imgH="228600" progId="Equation.3">
                      <p:embed/>
                      <p:pic>
                        <p:nvPicPr>
                          <p:cNvPr id="146550" name="Object 118">
                            <a:extLst>
                              <a:ext uri="{FF2B5EF4-FFF2-40B4-BE49-F238E27FC236}">
                                <a16:creationId xmlns:a16="http://schemas.microsoft.com/office/drawing/2014/main" id="{F7363C2F-158A-4666-992E-DF48F6B24C2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32" y="1037"/>
                            <a:ext cx="238" cy="2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04855DA5-D334-4329-8F7D-85C0F12BEA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8638036"/>
                </p:ext>
              </p:extLst>
            </p:nvPr>
          </p:nvGraphicFramePr>
          <p:xfrm>
            <a:off x="4548056" y="2084224"/>
            <a:ext cx="300246" cy="363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0" name="AxMath" r:id="rId17" imgW="189360" imgH="227880" progId="Equation.AxMath">
                    <p:embed/>
                  </p:oleObj>
                </mc:Choice>
                <mc:Fallback>
                  <p:oleObj name="AxMath" r:id="rId17" imgW="189360" imgH="22788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548056" y="2084224"/>
                          <a:ext cx="300246" cy="3633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0" name="Object 119">
            <a:extLst>
              <a:ext uri="{FF2B5EF4-FFF2-40B4-BE49-F238E27FC236}">
                <a16:creationId xmlns:a16="http://schemas.microsoft.com/office/drawing/2014/main" id="{12017715-40B1-41ED-BF8C-D5A69F3D8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74079"/>
              </p:ext>
            </p:extLst>
          </p:nvPr>
        </p:nvGraphicFramePr>
        <p:xfrm>
          <a:off x="2320925" y="5438775"/>
          <a:ext cx="2190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" name="Equation" r:id="rId19" imgW="114120" imgH="177480" progId="Equation.DSMT4">
                  <p:embed/>
                </p:oleObj>
              </mc:Choice>
              <mc:Fallback>
                <p:oleObj name="Equation" r:id="rId19" imgW="114120" imgH="177480" progId="Equation.DSMT4">
                  <p:embed/>
                  <p:pic>
                    <p:nvPicPr>
                      <p:cNvPr id="146551" name="Object 119">
                        <a:extLst>
                          <a:ext uri="{FF2B5EF4-FFF2-40B4-BE49-F238E27FC236}">
                            <a16:creationId xmlns:a16="http://schemas.microsoft.com/office/drawing/2014/main" id="{DA76BE0C-70AB-4699-9663-337A9112FD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5438775"/>
                        <a:ext cx="21907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0">
            <a:extLst>
              <a:ext uri="{FF2B5EF4-FFF2-40B4-BE49-F238E27FC236}">
                <a16:creationId xmlns:a16="http://schemas.microsoft.com/office/drawing/2014/main" id="{E157D4CF-98A1-4A2F-8B56-D6826D959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845002"/>
              </p:ext>
            </p:extLst>
          </p:nvPr>
        </p:nvGraphicFramePr>
        <p:xfrm>
          <a:off x="4560888" y="5519738"/>
          <a:ext cx="117475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" name="Equation" r:id="rId21" imgW="114120" imgH="177480" progId="Equation.DSMT4">
                  <p:embed/>
                </p:oleObj>
              </mc:Choice>
              <mc:Fallback>
                <p:oleObj name="Equation" r:id="rId21" imgW="114120" imgH="177480" progId="Equation.DSMT4">
                  <p:embed/>
                  <p:pic>
                    <p:nvPicPr>
                      <p:cNvPr id="146552" name="Object 120">
                        <a:extLst>
                          <a:ext uri="{FF2B5EF4-FFF2-40B4-BE49-F238E27FC236}">
                            <a16:creationId xmlns:a16="http://schemas.microsoft.com/office/drawing/2014/main" id="{8F3A18B9-2274-4C88-B15E-0D86352AAA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5519738"/>
                        <a:ext cx="117475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1">
            <a:extLst>
              <a:ext uri="{FF2B5EF4-FFF2-40B4-BE49-F238E27FC236}">
                <a16:creationId xmlns:a16="http://schemas.microsoft.com/office/drawing/2014/main" id="{4863C14D-F668-4FE7-8BF0-173E69E4B2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373854"/>
              </p:ext>
            </p:extLst>
          </p:nvPr>
        </p:nvGraphicFramePr>
        <p:xfrm>
          <a:off x="7078663" y="5454650"/>
          <a:ext cx="122237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" name="Equation" r:id="rId22" imgW="114120" imgH="177480" progId="Equation.DSMT4">
                  <p:embed/>
                </p:oleObj>
              </mc:Choice>
              <mc:Fallback>
                <p:oleObj name="Equation" r:id="rId22" imgW="114120" imgH="177480" progId="Equation.DSMT4">
                  <p:embed/>
                  <p:pic>
                    <p:nvPicPr>
                      <p:cNvPr id="146553" name="Object 121">
                        <a:extLst>
                          <a:ext uri="{FF2B5EF4-FFF2-40B4-BE49-F238E27FC236}">
                            <a16:creationId xmlns:a16="http://schemas.microsoft.com/office/drawing/2014/main" id="{CB904B5B-1939-4C21-B7DD-2871AE069A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663" y="5454650"/>
                        <a:ext cx="122237" cy="18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3">
            <a:extLst>
              <a:ext uri="{FF2B5EF4-FFF2-40B4-BE49-F238E27FC236}">
                <a16:creationId xmlns:a16="http://schemas.microsoft.com/office/drawing/2014/main" id="{75C35A1D-29D3-43E8-A100-CAEF9F4E65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172571"/>
              </p:ext>
            </p:extLst>
          </p:nvPr>
        </p:nvGraphicFramePr>
        <p:xfrm>
          <a:off x="3940175" y="4173538"/>
          <a:ext cx="3143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4" name="Equation" r:id="rId23" imgW="114120" imgH="177480" progId="Equation.DSMT4">
                  <p:embed/>
                </p:oleObj>
              </mc:Choice>
              <mc:Fallback>
                <p:oleObj name="Equation" r:id="rId23" imgW="114120" imgH="177480" progId="Equation.DSMT4">
                  <p:embed/>
                  <p:pic>
                    <p:nvPicPr>
                      <p:cNvPr id="146555" name="Object 123">
                        <a:extLst>
                          <a:ext uri="{FF2B5EF4-FFF2-40B4-BE49-F238E27FC236}">
                            <a16:creationId xmlns:a16="http://schemas.microsoft.com/office/drawing/2014/main" id="{AEC49708-80BE-4416-ADE5-149F4603AA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4173538"/>
                        <a:ext cx="3143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27">
            <a:extLst>
              <a:ext uri="{FF2B5EF4-FFF2-40B4-BE49-F238E27FC236}">
                <a16:creationId xmlns:a16="http://schemas.microsoft.com/office/drawing/2014/main" id="{D8669578-84C7-4302-810C-F7A4C6D20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266102"/>
              </p:ext>
            </p:extLst>
          </p:nvPr>
        </p:nvGraphicFramePr>
        <p:xfrm>
          <a:off x="3570288" y="3248025"/>
          <a:ext cx="23653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" name="Equation" r:id="rId24" imgW="114120" imgH="177480" progId="Equation.DSMT4">
                  <p:embed/>
                </p:oleObj>
              </mc:Choice>
              <mc:Fallback>
                <p:oleObj name="Equation" r:id="rId24" imgW="114120" imgH="177480" progId="Equation.DSMT4">
                  <p:embed/>
                  <p:pic>
                    <p:nvPicPr>
                      <p:cNvPr id="146559" name="Object 127">
                        <a:extLst>
                          <a:ext uri="{FF2B5EF4-FFF2-40B4-BE49-F238E27FC236}">
                            <a16:creationId xmlns:a16="http://schemas.microsoft.com/office/drawing/2014/main" id="{9555102F-C811-483A-9389-E8D08D34B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288" y="3248025"/>
                        <a:ext cx="23653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95895DBC-4184-4162-ABB2-CFD79319E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913763"/>
              </p:ext>
            </p:extLst>
          </p:nvPr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" name="Equation" r:id="rId26" imgW="914400" imgH="198720" progId="Equation.DSMT4">
                  <p:embed/>
                </p:oleObj>
              </mc:Choice>
              <mc:Fallback>
                <p:oleObj name="Equation" r:id="rId2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8707A70F-947D-446D-B3DF-F082F319C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043218"/>
              </p:ext>
            </p:extLst>
          </p:nvPr>
        </p:nvGraphicFramePr>
        <p:xfrm>
          <a:off x="471488" y="3816350"/>
          <a:ext cx="7372350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" name="AxMath" r:id="rId27" imgW="4627440" imgH="1517040" progId="Equation.AxMath">
                  <p:embed/>
                </p:oleObj>
              </mc:Choice>
              <mc:Fallback>
                <p:oleObj name="AxMath" r:id="rId27" imgW="4627440" imgH="1517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71488" y="3816350"/>
                        <a:ext cx="7372350" cy="2416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" name="图片 72">
            <a:extLst>
              <a:ext uri="{FF2B5EF4-FFF2-40B4-BE49-F238E27FC236}">
                <a16:creationId xmlns:a16="http://schemas.microsoft.com/office/drawing/2014/main" id="{24B7E88F-82C7-400C-9541-58051A6AE80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34885" y="6261832"/>
            <a:ext cx="1425747" cy="47934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1604AED6-B560-46AD-B217-D025D0342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97338" y="6268657"/>
            <a:ext cx="1299490" cy="493325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6210DDDA-33E8-416E-A70D-2FB8E35CD19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39021" y="3397554"/>
            <a:ext cx="4328684" cy="4162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9EF47DDD-8579-4D4D-8ECF-79A2065375D9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对称三相</a:t>
            </a:r>
            <a:r>
              <a:rPr lang="en-US" altLang="zh-CN"/>
              <a:t>Y-Y</a:t>
            </a:r>
            <a:r>
              <a:rPr lang="zh-CN" altLang="en-US"/>
              <a:t>联结正弦电流电路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89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graphicFrame>
        <p:nvGraphicFramePr>
          <p:cNvPr id="60" name="Object 119">
            <a:extLst>
              <a:ext uri="{FF2B5EF4-FFF2-40B4-BE49-F238E27FC236}">
                <a16:creationId xmlns:a16="http://schemas.microsoft.com/office/drawing/2014/main" id="{12017715-40B1-41ED-BF8C-D5A69F3D83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0925" y="5438775"/>
          <a:ext cx="2190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60" name="Object 119">
                        <a:extLst>
                          <a:ext uri="{FF2B5EF4-FFF2-40B4-BE49-F238E27FC236}">
                            <a16:creationId xmlns:a16="http://schemas.microsoft.com/office/drawing/2014/main" id="{12017715-40B1-41ED-BF8C-D5A69F3D83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925" y="5438775"/>
                        <a:ext cx="21907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0">
            <a:extLst>
              <a:ext uri="{FF2B5EF4-FFF2-40B4-BE49-F238E27FC236}">
                <a16:creationId xmlns:a16="http://schemas.microsoft.com/office/drawing/2014/main" id="{E157D4CF-98A1-4A2F-8B56-D6826D959D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0888" y="5519738"/>
          <a:ext cx="117475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9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61" name="Object 120">
                        <a:extLst>
                          <a:ext uri="{FF2B5EF4-FFF2-40B4-BE49-F238E27FC236}">
                            <a16:creationId xmlns:a16="http://schemas.microsoft.com/office/drawing/2014/main" id="{E157D4CF-98A1-4A2F-8B56-D6826D959D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5519738"/>
                        <a:ext cx="117475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21">
            <a:extLst>
              <a:ext uri="{FF2B5EF4-FFF2-40B4-BE49-F238E27FC236}">
                <a16:creationId xmlns:a16="http://schemas.microsoft.com/office/drawing/2014/main" id="{4863C14D-F668-4FE7-8BF0-173E69E4B2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78663" y="5454650"/>
          <a:ext cx="122237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0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62" name="Object 121">
                        <a:extLst>
                          <a:ext uri="{FF2B5EF4-FFF2-40B4-BE49-F238E27FC236}">
                            <a16:creationId xmlns:a16="http://schemas.microsoft.com/office/drawing/2014/main" id="{4863C14D-F668-4FE7-8BF0-173E69E4B2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8663" y="5454650"/>
                        <a:ext cx="122237" cy="18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23">
            <a:extLst>
              <a:ext uri="{FF2B5EF4-FFF2-40B4-BE49-F238E27FC236}">
                <a16:creationId xmlns:a16="http://schemas.microsoft.com/office/drawing/2014/main" id="{75C35A1D-29D3-43E8-A100-CAEF9F4E6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40175" y="4173538"/>
          <a:ext cx="3143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1"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64" name="Object 123">
                        <a:extLst>
                          <a:ext uri="{FF2B5EF4-FFF2-40B4-BE49-F238E27FC236}">
                            <a16:creationId xmlns:a16="http://schemas.microsoft.com/office/drawing/2014/main" id="{75C35A1D-29D3-43E8-A100-CAEF9F4E65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4173538"/>
                        <a:ext cx="3143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27">
            <a:extLst>
              <a:ext uri="{FF2B5EF4-FFF2-40B4-BE49-F238E27FC236}">
                <a16:creationId xmlns:a16="http://schemas.microsoft.com/office/drawing/2014/main" id="{D8669578-84C7-4302-810C-F7A4C6D200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0288" y="3248025"/>
          <a:ext cx="23653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2" name="Equation" r:id="rId9" imgW="114120" imgH="177480" progId="Equation.DSMT4">
                  <p:embed/>
                </p:oleObj>
              </mc:Choice>
              <mc:Fallback>
                <p:oleObj name="Equation" r:id="rId9" imgW="114120" imgH="177480" progId="Equation.DSMT4">
                  <p:embed/>
                  <p:pic>
                    <p:nvPicPr>
                      <p:cNvPr id="67" name="Object 127">
                        <a:extLst>
                          <a:ext uri="{FF2B5EF4-FFF2-40B4-BE49-F238E27FC236}">
                            <a16:creationId xmlns:a16="http://schemas.microsoft.com/office/drawing/2014/main" id="{D8669578-84C7-4302-810C-F7A4C6D200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288" y="3248025"/>
                        <a:ext cx="23653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95895DBC-4184-4162-ABB2-CFD79319E3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7600" y="2667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3" name="Equation" r:id="rId11" imgW="914400" imgH="198720" progId="Equation.DSMT4">
                  <p:embed/>
                </p:oleObj>
              </mc:Choice>
              <mc:Fallback>
                <p:oleObj name="Equation" r:id="rId11" imgW="914400" imgH="198720" progId="Equation.DSMT4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95895DBC-4184-4162-ABB2-CFD79319E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27600" y="26670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矩形 65">
            <a:extLst>
              <a:ext uri="{FF2B5EF4-FFF2-40B4-BE49-F238E27FC236}">
                <a16:creationId xmlns:a16="http://schemas.microsoft.com/office/drawing/2014/main" id="{95729CF0-D2BF-4900-A95E-D5C8F7AE5723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791996" y="1214437"/>
            <a:ext cx="7560007" cy="540000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55600" tIns="45720" rIns="3556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慕课视频片段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视频名称：对称三相电路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.mp4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40142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AB7063-86AD-42A6-97C6-4E47822A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6" y="1718749"/>
            <a:ext cx="3034799" cy="4558317"/>
          </a:xfrm>
          <a:prstGeom prst="rect">
            <a:avLst/>
          </a:prstGeom>
        </p:spPr>
      </p:pic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1E73F0B-3A96-4E88-887A-95E1E849A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66944"/>
              </p:ext>
            </p:extLst>
          </p:nvPr>
        </p:nvGraphicFramePr>
        <p:xfrm>
          <a:off x="3653254" y="1748631"/>
          <a:ext cx="5238750" cy="336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AxMath" r:id="rId4" imgW="5239471" imgH="3360721" progId="Equation.AxMath">
                  <p:embed/>
                </p:oleObj>
              </mc:Choice>
              <mc:Fallback>
                <p:oleObj name="AxMath" r:id="rId4" imgW="5239471" imgH="3360721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3254" y="1748631"/>
                        <a:ext cx="5238750" cy="336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123">
            <a:extLst>
              <a:ext uri="{FF2B5EF4-FFF2-40B4-BE49-F238E27FC236}">
                <a16:creationId xmlns:a16="http://schemas.microsoft.com/office/drawing/2014/main" id="{8138D3CE-4A9B-4599-9AD6-F58EFE64289F}"/>
              </a:ext>
            </a:extLst>
          </p:cNvPr>
          <p:cNvGrpSpPr>
            <a:grpSpLocks/>
          </p:cNvGrpSpPr>
          <p:nvPr/>
        </p:nvGrpSpPr>
        <p:grpSpPr bwMode="auto">
          <a:xfrm>
            <a:off x="3548478" y="5613490"/>
            <a:ext cx="5343526" cy="663576"/>
            <a:chOff x="1112" y="3315"/>
            <a:chExt cx="3366" cy="418"/>
          </a:xfrm>
        </p:grpSpPr>
        <p:sp>
          <p:nvSpPr>
            <p:cNvPr id="26" name="Rectangle 119">
              <a:extLst>
                <a:ext uri="{FF2B5EF4-FFF2-40B4-BE49-F238E27FC236}">
                  <a16:creationId xmlns:a16="http://schemas.microsoft.com/office/drawing/2014/main" id="{3B31E37A-184B-4B2F-A66B-272F48C7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3469"/>
              <a:ext cx="179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</a:rPr>
                <a:t>对称三相电路的计算</a:t>
              </a:r>
            </a:p>
          </p:txBody>
        </p:sp>
        <p:sp>
          <p:nvSpPr>
            <p:cNvPr id="27" name="AutoShape 120">
              <a:extLst>
                <a:ext uri="{FF2B5EF4-FFF2-40B4-BE49-F238E27FC236}">
                  <a16:creationId xmlns:a16="http://schemas.microsoft.com/office/drawing/2014/main" id="{62D825CF-5AB2-4502-94DA-735FA0EB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" y="3576"/>
              <a:ext cx="672" cy="104"/>
            </a:xfrm>
            <a:prstGeom prst="rightArrow">
              <a:avLst>
                <a:gd name="adj1" fmla="val 50000"/>
                <a:gd name="adj2" fmla="val 1615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Text Box 121">
              <a:extLst>
                <a:ext uri="{FF2B5EF4-FFF2-40B4-BE49-F238E27FC236}">
                  <a16:creationId xmlns:a16="http://schemas.microsoft.com/office/drawing/2014/main" id="{1D7A7603-3921-4B65-889D-E532EB06A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3481"/>
              <a:ext cx="9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抽单相计算</a:t>
              </a:r>
            </a:p>
          </p:txBody>
        </p:sp>
        <p:sp>
          <p:nvSpPr>
            <p:cNvPr id="29" name="Text Box 122">
              <a:extLst>
                <a:ext uri="{FF2B5EF4-FFF2-40B4-BE49-F238E27FC236}">
                  <a16:creationId xmlns:a16="http://schemas.microsoft.com/office/drawing/2014/main" id="{90545E5C-6187-42C1-9DD2-F6FBEFE4D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" y="3315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归结为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FD1E24B-9BDA-4E04-83D7-79F03158751C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对称三相</a:t>
            </a:r>
            <a:r>
              <a:rPr lang="en-US" altLang="zh-CN"/>
              <a:t>Y-Y</a:t>
            </a:r>
            <a:r>
              <a:rPr lang="zh-CN" altLang="en-US"/>
              <a:t>联结正弦电流电路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004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sp>
        <p:nvSpPr>
          <p:cNvPr id="9" name="Rectangle 125">
            <a:extLst>
              <a:ext uri="{FF2B5EF4-FFF2-40B4-BE49-F238E27FC236}">
                <a16:creationId xmlns:a16="http://schemas.microsoft.com/office/drawing/2014/main" id="{1E7D61DE-99F1-4C72-9611-6135BD01A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4556" y="1813173"/>
            <a:ext cx="5134739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Y </a:t>
            </a:r>
            <a:r>
              <a:rPr lang="zh-CN" altLang="en-US" dirty="0">
                <a:solidFill>
                  <a:srgbClr val="FF0000"/>
                </a:solidFill>
              </a:rPr>
              <a:t>接对称三相电路的抽单相计算步骤：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dirty="0"/>
              <a:t>(1) </a:t>
            </a:r>
            <a:r>
              <a:rPr lang="zh-CN" altLang="en-US" dirty="0"/>
              <a:t>以一相为例（一般为</a:t>
            </a:r>
            <a:r>
              <a:rPr lang="en-US" altLang="zh-CN" dirty="0"/>
              <a:t>A</a:t>
            </a:r>
            <a:r>
              <a:rPr lang="zh-CN" altLang="en-US" dirty="0"/>
              <a:t>相），画单相计算电路</a:t>
            </a:r>
            <a:r>
              <a:rPr lang="en-US" altLang="zh-CN" dirty="0"/>
              <a:t>;</a:t>
            </a:r>
            <a:endParaRPr lang="zh-CN" altLang="en-US" dirty="0"/>
          </a:p>
          <a:p>
            <a:pPr>
              <a:spcBef>
                <a:spcPct val="50000"/>
              </a:spcBef>
            </a:pPr>
            <a:r>
              <a:rPr lang="en-US" altLang="zh-CN" dirty="0"/>
              <a:t>(2) </a:t>
            </a:r>
            <a:r>
              <a:rPr lang="zh-CN" altLang="en-US" dirty="0"/>
              <a:t>由单相计算电路计算待求的电压、电流</a:t>
            </a:r>
            <a:r>
              <a:rPr lang="en-US" altLang="zh-CN" dirty="0"/>
              <a:t>;</a:t>
            </a:r>
            <a:endParaRPr lang="zh-CN" altLang="en-US" dirty="0"/>
          </a:p>
          <a:p>
            <a:pPr>
              <a:spcBef>
                <a:spcPct val="50000"/>
              </a:spcBef>
            </a:pPr>
            <a:r>
              <a:rPr lang="en-US" altLang="zh-CN" dirty="0"/>
              <a:t>(3)</a:t>
            </a:r>
            <a:r>
              <a:rPr lang="zh-CN" altLang="en-US" dirty="0"/>
              <a:t> 由对称性推出其它二相的电压、电流。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8CBE92-E3D5-4367-AAD6-8FBCE659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6" y="1718749"/>
            <a:ext cx="3034799" cy="4558317"/>
          </a:xfrm>
          <a:prstGeom prst="rect">
            <a:avLst/>
          </a:prstGeom>
        </p:spPr>
      </p:pic>
      <p:grpSp>
        <p:nvGrpSpPr>
          <p:cNvPr id="17" name="Group 123">
            <a:extLst>
              <a:ext uri="{FF2B5EF4-FFF2-40B4-BE49-F238E27FC236}">
                <a16:creationId xmlns:a16="http://schemas.microsoft.com/office/drawing/2014/main" id="{E5A1937D-FACD-4D7E-B36B-7DF61E9CDBB8}"/>
              </a:ext>
            </a:extLst>
          </p:cNvPr>
          <p:cNvGrpSpPr>
            <a:grpSpLocks/>
          </p:cNvGrpSpPr>
          <p:nvPr/>
        </p:nvGrpSpPr>
        <p:grpSpPr bwMode="auto">
          <a:xfrm>
            <a:off x="3548478" y="5613490"/>
            <a:ext cx="5343526" cy="663576"/>
            <a:chOff x="1112" y="3315"/>
            <a:chExt cx="3366" cy="418"/>
          </a:xfrm>
        </p:grpSpPr>
        <p:sp>
          <p:nvSpPr>
            <p:cNvPr id="18" name="Rectangle 119">
              <a:extLst>
                <a:ext uri="{FF2B5EF4-FFF2-40B4-BE49-F238E27FC236}">
                  <a16:creationId xmlns:a16="http://schemas.microsoft.com/office/drawing/2014/main" id="{8522BBF3-4DAE-455C-8AB6-A6613732E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3469"/>
              <a:ext cx="179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宋体" panose="02010600030101010101" pitchFamily="2" charset="-122"/>
                </a:rPr>
                <a:t>对称三相电路的计算</a:t>
              </a:r>
            </a:p>
          </p:txBody>
        </p:sp>
        <p:sp>
          <p:nvSpPr>
            <p:cNvPr id="19" name="AutoShape 120">
              <a:extLst>
                <a:ext uri="{FF2B5EF4-FFF2-40B4-BE49-F238E27FC236}">
                  <a16:creationId xmlns:a16="http://schemas.microsoft.com/office/drawing/2014/main" id="{D89C5764-144C-44A2-B640-CF8081926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" y="3576"/>
              <a:ext cx="672" cy="104"/>
            </a:xfrm>
            <a:prstGeom prst="rightArrow">
              <a:avLst>
                <a:gd name="adj1" fmla="val 50000"/>
                <a:gd name="adj2" fmla="val 16153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121">
              <a:extLst>
                <a:ext uri="{FF2B5EF4-FFF2-40B4-BE49-F238E27FC236}">
                  <a16:creationId xmlns:a16="http://schemas.microsoft.com/office/drawing/2014/main" id="{124314B9-6CAD-40C6-B979-0996C7AC6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4" y="3481"/>
              <a:ext cx="9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抽单相计算</a:t>
              </a:r>
            </a:p>
          </p:txBody>
        </p:sp>
        <p:sp>
          <p:nvSpPr>
            <p:cNvPr id="21" name="Text Box 122">
              <a:extLst>
                <a:ext uri="{FF2B5EF4-FFF2-40B4-BE49-F238E27FC236}">
                  <a16:creationId xmlns:a16="http://schemas.microsoft.com/office/drawing/2014/main" id="{C6AD2219-41B3-419D-AFC8-34DBDDECB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" y="3315"/>
              <a:ext cx="55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归结为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D67844E-2D06-461C-8CC2-693BD4E241C8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对称三相</a:t>
            </a:r>
            <a:r>
              <a:rPr lang="en-US" altLang="zh-CN"/>
              <a:t>Y-Y</a:t>
            </a:r>
            <a:r>
              <a:rPr lang="zh-CN" altLang="en-US"/>
              <a:t>联结正弦电流电路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41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030BB5-1559-4BBA-ADA0-0B0A5110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9363"/>
            <a:ext cx="6382641" cy="838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9C7BD3-70E5-40F0-9332-E75473D6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26633"/>
            <a:ext cx="3294775" cy="20280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261533-E74A-4F3B-8459-18517E0117F6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1279289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graphicFrame>
        <p:nvGraphicFramePr>
          <p:cNvPr id="23" name="Object 69">
            <a:extLst>
              <a:ext uri="{FF2B5EF4-FFF2-40B4-BE49-F238E27FC236}">
                <a16:creationId xmlns:a16="http://schemas.microsoft.com/office/drawing/2014/main" id="{E39A34E5-7D8F-45B9-9F9C-6C72971C5A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570152"/>
              </p:ext>
            </p:extLst>
          </p:nvPr>
        </p:nvGraphicFramePr>
        <p:xfrm>
          <a:off x="6457950" y="1665288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81989" name="Object 69">
                        <a:extLst>
                          <a:ext uri="{FF2B5EF4-FFF2-40B4-BE49-F238E27FC236}">
                            <a16:creationId xmlns:a16="http://schemas.microsoft.com/office/drawing/2014/main" id="{E62EABBC-916F-49E0-B98F-46A47164A2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1665288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69092A5A-62EC-421C-A9B4-E98B960F3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649C94-6667-420D-9DAB-C73C00374C3D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复杂对称三相正弦电路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895B66-2527-4413-B561-05E74F250467}"/>
              </a:ext>
            </a:extLst>
          </p:cNvPr>
          <p:cNvSpPr txBox="1"/>
          <p:nvPr/>
        </p:nvSpPr>
        <p:spPr>
          <a:xfrm>
            <a:off x="447756" y="1553275"/>
            <a:ext cx="62842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基本思路：</a:t>
            </a:r>
            <a:r>
              <a:rPr lang="zh-CN" altLang="en-US" sz="2000" dirty="0">
                <a:solidFill>
                  <a:srgbClr val="FF0000"/>
                </a:solidFill>
              </a:rPr>
              <a:t>化为单相电路进行计算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r>
              <a:rPr lang="en-US" altLang="zh-CN" sz="2000" dirty="0"/>
              <a:t>(1)</a:t>
            </a:r>
            <a:r>
              <a:rPr lang="zh-CN" altLang="en-US" sz="2000" dirty="0"/>
              <a:t>把各三角形联结的电源和负载都等效为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星形联结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r>
              <a:rPr lang="en-US" altLang="zh-CN" sz="2000" dirty="0"/>
              <a:t>(2)</a:t>
            </a:r>
            <a:r>
              <a:rPr lang="zh-CN" altLang="en-US" sz="2000" dirty="0"/>
              <a:t>画一条无阻抗的假想中线把电源和负载的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中性点</a:t>
            </a:r>
            <a:endParaRPr lang="en-US" altLang="zh-CN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连接起来</a:t>
            </a:r>
            <a:r>
              <a:rPr lang="en-US" altLang="zh-CN" sz="2000" dirty="0"/>
              <a:t>,</a:t>
            </a:r>
            <a:r>
              <a:rPr lang="zh-CN" altLang="en-US" sz="2000" dirty="0"/>
              <a:t> 原有中线上的阻抗均被假想中线短路；</a:t>
            </a:r>
            <a:endParaRPr lang="en-US" altLang="zh-CN" sz="2000" dirty="0"/>
          </a:p>
          <a:p>
            <a:r>
              <a:rPr lang="en-US" altLang="zh-CN" sz="2000" dirty="0"/>
              <a:t>(3)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取出一相</a:t>
            </a:r>
            <a:r>
              <a:rPr lang="zh-CN" altLang="en-US" sz="2000" dirty="0"/>
              <a:t>进行计算；</a:t>
            </a:r>
            <a:endParaRPr lang="en-US" altLang="zh-CN" sz="2000" dirty="0"/>
          </a:p>
          <a:p>
            <a:r>
              <a:rPr lang="en-US" altLang="zh-CN" sz="2000" dirty="0"/>
              <a:t>(4)</a:t>
            </a:r>
            <a:r>
              <a:rPr lang="zh-CN" altLang="en-US" sz="2000" dirty="0"/>
              <a:t>根据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对称</a:t>
            </a:r>
            <a:r>
              <a:rPr lang="zh-CN" altLang="en-US" sz="2000" dirty="0"/>
              <a:t>关系推算其它相</a:t>
            </a:r>
            <a:r>
              <a:rPr lang="en-US" altLang="zh-CN" sz="2000" dirty="0"/>
              <a:t>(</a:t>
            </a:r>
            <a:r>
              <a:rPr lang="zh-CN" altLang="en-US" sz="2000" dirty="0"/>
              <a:t>线</a:t>
            </a:r>
            <a:r>
              <a:rPr lang="en-US" altLang="zh-CN" sz="2000" dirty="0"/>
              <a:t>)</a:t>
            </a:r>
            <a:r>
              <a:rPr lang="zh-CN" altLang="en-US" sz="2000" dirty="0"/>
              <a:t>电压、电流。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4C3397-91D0-42E6-821E-3598A079D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" r="9217"/>
          <a:stretch/>
        </p:blipFill>
        <p:spPr>
          <a:xfrm>
            <a:off x="6480006" y="1789243"/>
            <a:ext cx="2411998" cy="14670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FD8251-D534-4E87-B299-C20D69544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8" y="3654735"/>
            <a:ext cx="8315486" cy="263734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717670-8A12-446D-B24C-D2F40C039263}"/>
              </a:ext>
            </a:extLst>
          </p:cNvPr>
          <p:cNvGrpSpPr/>
          <p:nvPr/>
        </p:nvGrpSpPr>
        <p:grpSpPr>
          <a:xfrm>
            <a:off x="7412622" y="5589002"/>
            <a:ext cx="1154860" cy="606923"/>
            <a:chOff x="6657143" y="5527874"/>
            <a:chExt cx="1154860" cy="6069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BA6F1E0-BAA3-4615-92FE-32A82C884C0D}"/>
                </a:ext>
              </a:extLst>
            </p:cNvPr>
            <p:cNvSpPr/>
            <p:nvPr/>
          </p:nvSpPr>
          <p:spPr bwMode="auto">
            <a:xfrm>
              <a:off x="6657143" y="5527874"/>
              <a:ext cx="1133218" cy="606923"/>
            </a:xfrm>
            <a:prstGeom prst="rect">
              <a:avLst/>
            </a:prstGeom>
            <a:solidFill>
              <a:srgbClr val="8FDCB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BE3A8117-3CF1-4373-B571-C33315F5D7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3099599"/>
                </p:ext>
              </p:extLst>
            </p:nvPr>
          </p:nvGraphicFramePr>
          <p:xfrm>
            <a:off x="6732002" y="5527874"/>
            <a:ext cx="1080001" cy="606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4" name="AxMath" r:id="rId5" imgW="742680" imgH="417960" progId="Equation.AxMath">
                    <p:embed/>
                  </p:oleObj>
                </mc:Choice>
                <mc:Fallback>
                  <p:oleObj name="AxMath" r:id="rId5" imgW="742680" imgH="41796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32002" y="5527874"/>
                          <a:ext cx="1080001" cy="6069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664AE9E-BC9C-4475-95BF-C633402A163C}"/>
              </a:ext>
            </a:extLst>
          </p:cNvPr>
          <p:cNvGrpSpPr/>
          <p:nvPr/>
        </p:nvGrpSpPr>
        <p:grpSpPr>
          <a:xfrm>
            <a:off x="2411998" y="3967935"/>
            <a:ext cx="5792217" cy="1080001"/>
            <a:chOff x="6137820" y="1582930"/>
            <a:chExt cx="3240003" cy="1080001"/>
          </a:xfrm>
        </p:grpSpPr>
        <p:sp>
          <p:nvSpPr>
            <p:cNvPr id="13" name="对话气泡: 矩形 12">
              <a:extLst>
                <a:ext uri="{FF2B5EF4-FFF2-40B4-BE49-F238E27FC236}">
                  <a16:creationId xmlns:a16="http://schemas.microsoft.com/office/drawing/2014/main" id="{E2EDA7DA-9217-4DBB-B48F-9D9253CD46AB}"/>
                </a:ext>
              </a:extLst>
            </p:cNvPr>
            <p:cNvSpPr/>
            <p:nvPr/>
          </p:nvSpPr>
          <p:spPr bwMode="auto">
            <a:xfrm>
              <a:off x="6137820" y="1582930"/>
              <a:ext cx="3240003" cy="1080001"/>
            </a:xfrm>
            <a:prstGeom prst="wedgeRectCallout">
              <a:avLst>
                <a:gd name="adj1" fmla="val 42850"/>
                <a:gd name="adj2" fmla="val 7244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ED0350E-D62D-4E65-9822-2BD7700B03F5}"/>
                </a:ext>
              </a:extLst>
            </p:cNvPr>
            <p:cNvSpPr txBox="1"/>
            <p:nvPr/>
          </p:nvSpPr>
          <p:spPr>
            <a:xfrm>
              <a:off x="6397172" y="1799764"/>
              <a:ext cx="2828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需要注意等效后求得的相电压相电流与等效前的相电压相电流不同，后面的例题中会有体现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4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907F3-58D4-40AE-B75E-997D9C37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39" y="1920933"/>
            <a:ext cx="6992326" cy="37914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0C160C-A10F-477F-AD70-B779CAEAB5AA}"/>
              </a:ext>
            </a:extLst>
          </p:cNvPr>
          <p:cNvSpPr txBox="1"/>
          <p:nvPr/>
        </p:nvSpPr>
        <p:spPr>
          <a:xfrm>
            <a:off x="689385" y="14592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三相制：</a:t>
            </a:r>
          </a:p>
        </p:txBody>
      </p:sp>
    </p:spTree>
    <p:extLst>
      <p:ext uri="{BB962C8B-B14F-4D97-AF65-F5344CB8AC3E}">
        <p14:creationId xmlns:p14="http://schemas.microsoft.com/office/powerpoint/2010/main" val="2166424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 1">
            <a:extLst>
              <a:ext uri="{FF2B5EF4-FFF2-40B4-BE49-F238E27FC236}">
                <a16:creationId xmlns:a16="http://schemas.microsoft.com/office/drawing/2014/main" id="{182F3F2B-6C1A-486E-92E1-447C1AA9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718F5109-2F22-460F-9971-8400E3ED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5" y="1268998"/>
            <a:ext cx="7169614" cy="76475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CCB98B72-9F32-4DB9-8A2F-3A6E997B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5" y="2033757"/>
            <a:ext cx="3097016" cy="23399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18E558-E32B-4FB1-8C7F-B0A2A095678F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242079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 1">
            <a:extLst>
              <a:ext uri="{FF2B5EF4-FFF2-40B4-BE49-F238E27FC236}">
                <a16:creationId xmlns:a16="http://schemas.microsoft.com/office/drawing/2014/main" id="{182F3F2B-6C1A-486E-92E1-447C1AA9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95A4D2-7A9C-4D3C-9424-4CAE4335BEFA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729314" y="990601"/>
            <a:ext cx="7082690" cy="50590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55600" tIns="45720" rIns="3556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慕课视频片段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视频名称：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7.5.mp4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AA056D-4B1E-48FA-B999-FD6A8B5190AA}"/>
              </a:ext>
            </a:extLst>
          </p:cNvPr>
          <p:cNvSpPr txBox="1"/>
          <p:nvPr/>
        </p:nvSpPr>
        <p:spPr>
          <a:xfrm>
            <a:off x="251996" y="6077634"/>
            <a:ext cx="648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更正一下：</a:t>
            </a:r>
            <a:r>
              <a:rPr lang="en-US" altLang="zh-CN" dirty="0"/>
              <a:t>4:50</a:t>
            </a:r>
            <a:r>
              <a:rPr lang="zh-CN" altLang="en-US" dirty="0"/>
              <a:t>处，电压的有效值</a:t>
            </a:r>
            <a:r>
              <a:rPr lang="en-US" altLang="zh-CN" dirty="0"/>
              <a:t>=</a:t>
            </a:r>
            <a:r>
              <a:rPr lang="zh-CN" altLang="en-US" dirty="0"/>
              <a:t>电流的有效值</a:t>
            </a:r>
            <a:r>
              <a:rPr lang="en-US" altLang="zh-CN" dirty="0"/>
              <a:t>×</a:t>
            </a:r>
            <a:r>
              <a:rPr lang="zh-CN" altLang="en-US" dirty="0">
                <a:solidFill>
                  <a:srgbClr val="FF0000"/>
                </a:solidFill>
              </a:rPr>
              <a:t>阻抗的模。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视频中没有给阻抗取模</a:t>
            </a:r>
          </a:p>
        </p:txBody>
      </p:sp>
    </p:spTree>
    <p:extLst>
      <p:ext uri="{BB962C8B-B14F-4D97-AF65-F5344CB8AC3E}">
        <p14:creationId xmlns:p14="http://schemas.microsoft.com/office/powerpoint/2010/main" val="633130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52D881-7343-4DC2-B418-F13C9FC65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8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6BFB71-503E-4D1A-B4E9-F78B936A9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63CEDE-9AC5-4C70-8340-6FB81BB7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7" y="1161914"/>
            <a:ext cx="6817507" cy="1080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C2302D-DF45-43C5-98D7-35BB6ACC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7" y="2357212"/>
            <a:ext cx="2994212" cy="2311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53FA97-E89F-4502-B709-41C202E21AF6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155803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6F202C-A693-42A0-BB1E-35F758C2B541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457200" y="1100101"/>
            <a:ext cx="7801718" cy="55726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55600" tIns="45720" rIns="3556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慕课视频片段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视频名称：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F8F8F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7.6.mp4</a:t>
            </a: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F8F8F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  <p:extLst>
      <p:ext uri="{BB962C8B-B14F-4D97-AF65-F5344CB8AC3E}">
        <p14:creationId xmlns:p14="http://schemas.microsoft.com/office/powerpoint/2010/main" val="61457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00"/>
    </mc:Choice>
    <mc:Fallback xmlns="">
      <p:transition spd="slow" advTm="4011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1F5530-936B-44B7-9418-C010CE9D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87" y="1161914"/>
            <a:ext cx="6817507" cy="1080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A1AC4D-D966-4A5D-8959-08781F0E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7" y="2252812"/>
            <a:ext cx="6732002" cy="36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52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54E00-7114-46A0-8F31-355E1CEBA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05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B2DB4CF-04A4-4375-87B2-4E32CF3D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D6D350-AE82-46B2-B292-E997E94D838F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B83D3C-127F-44A6-B45E-0FCE2952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/>
          <a:stretch/>
        </p:blipFill>
        <p:spPr>
          <a:xfrm>
            <a:off x="0" y="1053706"/>
            <a:ext cx="9140770" cy="29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51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B2DB4CF-04A4-4375-87B2-4E32CF3D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B83D3C-127F-44A6-B45E-0FCE2952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/>
          <a:stretch/>
        </p:blipFill>
        <p:spPr>
          <a:xfrm>
            <a:off x="0" y="1053706"/>
            <a:ext cx="9140770" cy="29620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9C4836-B3BC-47B1-88A5-5D5D6990D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D5E65C-F8A8-4710-9556-CF564CBD7CDC}"/>
              </a:ext>
            </a:extLst>
          </p:cNvPr>
          <p:cNvSpPr txBox="1"/>
          <p:nvPr/>
        </p:nvSpPr>
        <p:spPr>
          <a:xfrm>
            <a:off x="457200" y="1732762"/>
            <a:ext cx="5400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频率</a:t>
            </a:r>
            <a:r>
              <a:rPr lang="zh-CN" altLang="en-US" dirty="0"/>
              <a:t>相同、</a:t>
            </a:r>
            <a:r>
              <a:rPr lang="zh-CN" altLang="en-US" dirty="0">
                <a:solidFill>
                  <a:srgbClr val="FF0000"/>
                </a:solidFill>
              </a:rPr>
              <a:t>波形</a:t>
            </a:r>
            <a:r>
              <a:rPr lang="zh-CN" altLang="en-US" dirty="0"/>
              <a:t>相同、 </a:t>
            </a:r>
            <a:r>
              <a:rPr lang="zh-CN" altLang="en-US" dirty="0">
                <a:solidFill>
                  <a:srgbClr val="FF0000"/>
                </a:solidFill>
              </a:rPr>
              <a:t>幅值</a:t>
            </a:r>
            <a:r>
              <a:rPr lang="zh-CN" altLang="en-US" dirty="0"/>
              <a:t>相同、</a:t>
            </a:r>
            <a:r>
              <a:rPr lang="zh-CN" altLang="en-US" dirty="0">
                <a:solidFill>
                  <a:srgbClr val="FF0000"/>
                </a:solidFill>
              </a:rPr>
              <a:t>变动进程的 时间差</a:t>
            </a:r>
            <a:r>
              <a:rPr lang="zh-CN" altLang="en-US" dirty="0"/>
              <a:t>相等，则称为对称三相电压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BB46D9-BCFE-4F90-9436-B02C7D5D88AE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对称三相电压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E8E93D-BCF9-4B63-9727-73780E423F9A}"/>
              </a:ext>
            </a:extLst>
          </p:cNvPr>
          <p:cNvSpPr txBox="1"/>
          <p:nvPr/>
        </p:nvSpPr>
        <p:spPr>
          <a:xfrm>
            <a:off x="439690" y="2704822"/>
            <a:ext cx="32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正序（或顺序）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4CD9938-273C-4DE6-BC4B-AF2B689BF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803046"/>
              </p:ext>
            </p:extLst>
          </p:nvPr>
        </p:nvGraphicFramePr>
        <p:xfrm>
          <a:off x="896033" y="3146835"/>
          <a:ext cx="5400005" cy="124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AxMath" r:id="rId3" imgW="3888720" imgH="899640" progId="Equation.AxMath">
                  <p:embed/>
                </p:oleObj>
              </mc:Choice>
              <mc:Fallback>
                <p:oleObj name="AxMath" r:id="rId3" imgW="3888720" imgH="899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6033" y="3146835"/>
                        <a:ext cx="5400005" cy="1249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89D5F38-42DD-45D6-BD28-522821FF4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90" y="4582659"/>
            <a:ext cx="7372313" cy="2060228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06E7C03-DAAB-4051-AF63-C6DE591E6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61208"/>
              </p:ext>
            </p:extLst>
          </p:nvPr>
        </p:nvGraphicFramePr>
        <p:xfrm>
          <a:off x="4513263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3263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4A58CBB-7C97-4298-A8F3-A91C33E20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694327"/>
              </p:ext>
            </p:extLst>
          </p:nvPr>
        </p:nvGraphicFramePr>
        <p:xfrm>
          <a:off x="6825849" y="3125577"/>
          <a:ext cx="1972308" cy="127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AxMath" r:id="rId8" imgW="1022040" imgH="659520" progId="Equation.AxMath">
                  <p:embed/>
                </p:oleObj>
              </mc:Choice>
              <mc:Fallback>
                <p:oleObj name="AxMath" r:id="rId8" imgW="1022040" imgH="659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5849" y="3125577"/>
                        <a:ext cx="1972308" cy="127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814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B2DB4CF-04A4-4375-87B2-4E32CF3D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对称三相电路的计算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B83D3C-127F-44A6-B45E-0FCE29525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"/>
          <a:stretch/>
        </p:blipFill>
        <p:spPr>
          <a:xfrm>
            <a:off x="0" y="1053706"/>
            <a:ext cx="9140770" cy="29620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B8287B-F86D-4CBA-9B31-C4A345095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5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不对称三相电路的计算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9F564F-AC59-42C0-896B-577BE386FA51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产生不对称的原因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9FC06F4-7BAC-4348-8C9C-BDCC89C3A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451663"/>
              </p:ext>
            </p:extLst>
          </p:nvPr>
        </p:nvGraphicFramePr>
        <p:xfrm>
          <a:off x="471385" y="1758329"/>
          <a:ext cx="7340618" cy="135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AxMath" r:id="rId3" imgW="4228920" imgH="782640" progId="Equation.AxMath">
                  <p:embed/>
                </p:oleObj>
              </mc:Choice>
              <mc:Fallback>
                <p:oleObj name="AxMath" r:id="rId3" imgW="4228920" imgH="7826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385" y="1758329"/>
                        <a:ext cx="7340618" cy="1358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304EE6F-AEAE-4793-A3D3-BB0E71B370D1}"/>
              </a:ext>
            </a:extLst>
          </p:cNvPr>
          <p:cNvSpPr txBox="1"/>
          <p:nvPr/>
        </p:nvSpPr>
        <p:spPr>
          <a:xfrm>
            <a:off x="471385" y="3344743"/>
            <a:ext cx="6296465" cy="46166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此时，应采用一般正弦电流电路分析方法 </a:t>
            </a:r>
          </a:p>
        </p:txBody>
      </p:sp>
    </p:spTree>
    <p:extLst>
      <p:ext uri="{BB962C8B-B14F-4D97-AF65-F5344CB8AC3E}">
        <p14:creationId xmlns:p14="http://schemas.microsoft.com/office/powerpoint/2010/main" val="346502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不对称三相电路的计算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20C334-FB67-446A-9925-7B54E82CE3C6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不对称星形负载和中性点位移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461C88-D8D5-4686-A80D-29B19B7449E1}"/>
              </a:ext>
            </a:extLst>
          </p:cNvPr>
          <p:cNvSpPr txBox="1"/>
          <p:nvPr/>
        </p:nvSpPr>
        <p:spPr>
          <a:xfrm>
            <a:off x="447757" y="1595730"/>
            <a:ext cx="6969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最常见的低压三相四线制系统，通常是</a:t>
            </a: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电源对称</a:t>
            </a:r>
            <a:r>
              <a:rPr lang="zh-CN" altLang="en-US" dirty="0"/>
              <a:t>，而</a:t>
            </a:r>
            <a:r>
              <a:rPr lang="zh-CN" altLang="en-US" dirty="0">
                <a:solidFill>
                  <a:srgbClr val="FF0000"/>
                </a:solidFill>
              </a:rPr>
              <a:t>负载不对称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71C047-9531-4CEE-96AF-2AEFADAF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5501"/>
            <a:ext cx="2685198" cy="21027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8959AF-678D-49FE-950B-D863D14D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47" y="2241013"/>
            <a:ext cx="5456240" cy="21022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784A3B-3FFF-49E7-A6D3-5BF982C7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92848"/>
            <a:ext cx="2323773" cy="21027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A1B0A1-573C-4958-8DA3-1FBD56A5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999" y="4401384"/>
            <a:ext cx="2203827" cy="21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不对称三相电路的计算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20C334-FB67-446A-9925-7B54E82CE3C6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不对称星形负载和中性点位移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71C047-9531-4CEE-96AF-2AEFADAF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8" y="1769210"/>
            <a:ext cx="2685198" cy="21027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6BE4C8-2E39-4028-B149-A4FE3D0E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363" y="1816931"/>
            <a:ext cx="2347294" cy="21240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AA8FE9-BDBB-4E4E-9E9A-B3B058977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61" y="1816931"/>
            <a:ext cx="2203827" cy="2102210"/>
          </a:xfrm>
          <a:prstGeom prst="rect">
            <a:avLst/>
          </a:prstGeom>
        </p:spPr>
      </p:pic>
      <p:sp>
        <p:nvSpPr>
          <p:cNvPr id="18" name="Text Box 143">
            <a:extLst>
              <a:ext uri="{FF2B5EF4-FFF2-40B4-BE49-F238E27FC236}">
                <a16:creationId xmlns:a16="http://schemas.microsoft.com/office/drawing/2014/main" id="{3673F7F4-F534-44C0-9B33-D570E960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47" y="4072187"/>
            <a:ext cx="80867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       </a:t>
            </a:r>
            <a:r>
              <a:rPr lang="zh-CN" altLang="en-US" dirty="0">
                <a:solidFill>
                  <a:schemeClr val="tx1"/>
                </a:solidFill>
              </a:rPr>
              <a:t>负载中点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</a:t>
            </a: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的电位</a:t>
            </a:r>
            <a:r>
              <a:rPr lang="zh-CN" altLang="en-US" dirty="0">
                <a:solidFill>
                  <a:schemeClr val="tx1"/>
                </a:solidFill>
              </a:rPr>
              <a:t>与电源中点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的电位不相等，这个现象称为</a:t>
            </a:r>
            <a:r>
              <a:rPr lang="zh-CN" altLang="en-US" dirty="0">
                <a:solidFill>
                  <a:srgbClr val="FF0000"/>
                </a:solidFill>
              </a:rPr>
              <a:t>中点位移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19" name="Rectangle 59">
            <a:extLst>
              <a:ext uri="{FF2B5EF4-FFF2-40B4-BE49-F238E27FC236}">
                <a16:creationId xmlns:a16="http://schemas.microsoft.com/office/drawing/2014/main" id="{137C67E7-C45F-46FA-A91D-221A06145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09" y="5270966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负载电流</a:t>
            </a:r>
          </a:p>
        </p:txBody>
      </p:sp>
      <p:graphicFrame>
        <p:nvGraphicFramePr>
          <p:cNvPr id="20" name="Object 60">
            <a:extLst>
              <a:ext uri="{FF2B5EF4-FFF2-40B4-BE49-F238E27FC236}">
                <a16:creationId xmlns:a16="http://schemas.microsoft.com/office/drawing/2014/main" id="{D56B72DC-F361-4C65-BB3D-CA34322ED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02941"/>
              </p:ext>
            </p:extLst>
          </p:nvPr>
        </p:nvGraphicFramePr>
        <p:xfrm>
          <a:off x="3027363" y="4797425"/>
          <a:ext cx="2635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44444" name="Object 60">
                        <a:extLst>
                          <a:ext uri="{FF2B5EF4-FFF2-40B4-BE49-F238E27FC236}">
                            <a16:creationId xmlns:a16="http://schemas.microsoft.com/office/drawing/2014/main" id="{FC3C6FB1-335A-4583-9BB6-35D115AC1B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4797425"/>
                        <a:ext cx="2635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2">
            <a:extLst>
              <a:ext uri="{FF2B5EF4-FFF2-40B4-BE49-F238E27FC236}">
                <a16:creationId xmlns:a16="http://schemas.microsoft.com/office/drawing/2014/main" id="{E7923A90-D731-4A77-BB7D-7F415B819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401114"/>
              </p:ext>
            </p:extLst>
          </p:nvPr>
        </p:nvGraphicFramePr>
        <p:xfrm>
          <a:off x="4927600" y="4846638"/>
          <a:ext cx="2571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"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144446" name="Object 62">
                        <a:extLst>
                          <a:ext uri="{FF2B5EF4-FFF2-40B4-BE49-F238E27FC236}">
                            <a16:creationId xmlns:a16="http://schemas.microsoft.com/office/drawing/2014/main" id="{AE501828-66E4-4160-87BF-84EE742DA7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0" y="4846638"/>
                        <a:ext cx="2571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EAA75DB-8878-4C06-BC15-AB74AFAC6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551013"/>
              </p:ext>
            </p:extLst>
          </p:nvPr>
        </p:nvGraphicFramePr>
        <p:xfrm>
          <a:off x="1824773" y="5092665"/>
          <a:ext cx="388778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" name="AxMath" r:id="rId9" imgW="2310480" imgH="462600" progId="Equation.AxMath">
                  <p:embed/>
                </p:oleObj>
              </mc:Choice>
              <mc:Fallback>
                <p:oleObj name="AxMath" r:id="rId9" imgW="2310480" imgH="462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24773" y="5092665"/>
                        <a:ext cx="3887788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33">
            <a:extLst>
              <a:ext uri="{FF2B5EF4-FFF2-40B4-BE49-F238E27FC236}">
                <a16:creationId xmlns:a16="http://schemas.microsoft.com/office/drawing/2014/main" id="{0DEA72EC-943B-4DEA-AAB1-3588BB3451AD}"/>
              </a:ext>
            </a:extLst>
          </p:cNvPr>
          <p:cNvGrpSpPr>
            <a:grpSpLocks/>
          </p:cNvGrpSpPr>
          <p:nvPr/>
        </p:nvGrpSpPr>
        <p:grpSpPr bwMode="auto">
          <a:xfrm>
            <a:off x="625209" y="4581578"/>
            <a:ext cx="4513262" cy="409575"/>
            <a:chOff x="841" y="1183"/>
            <a:chExt cx="2843" cy="258"/>
          </a:xfrm>
        </p:grpSpPr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753B5D7B-84E8-4196-9DF0-D59CF89E3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83"/>
              <a:ext cx="17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, </a:t>
              </a:r>
              <a:r>
                <a:rPr lang="zh-CN" altLang="en-US" dirty="0"/>
                <a:t>所以负载三相电压不对称</a:t>
              </a:r>
            </a:p>
          </p:txBody>
        </p:sp>
        <p:sp>
          <p:nvSpPr>
            <p:cNvPr id="25" name="Rectangle 31">
              <a:extLst>
                <a:ext uri="{FF2B5EF4-FFF2-40B4-BE49-F238E27FC236}">
                  <a16:creationId xmlns:a16="http://schemas.microsoft.com/office/drawing/2014/main" id="{F4B73F01-3C4B-42BE-9E42-CA4679BEA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" y="1192"/>
              <a:ext cx="4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由于</a:t>
              </a:r>
            </a:p>
          </p:txBody>
        </p:sp>
        <p:graphicFrame>
          <p:nvGraphicFramePr>
            <p:cNvPr id="26" name="Object 32">
              <a:extLst>
                <a:ext uri="{FF2B5EF4-FFF2-40B4-BE49-F238E27FC236}">
                  <a16:creationId xmlns:a16="http://schemas.microsoft.com/office/drawing/2014/main" id="{489029D2-8450-4AFF-9D31-AD9C69E14C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7167469"/>
                </p:ext>
              </p:extLst>
            </p:nvPr>
          </p:nvGraphicFramePr>
          <p:xfrm>
            <a:off x="1629" y="1209"/>
            <a:ext cx="149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9" name="Equation" r:id="rId11" imgW="114120" imgH="177480" progId="Equation.DSMT4">
                    <p:embed/>
                  </p:oleObj>
                </mc:Choice>
                <mc:Fallback>
                  <p:oleObj name="Equation" r:id="rId11" imgW="114120" imgH="177480" progId="Equation.DSMT4">
                    <p:embed/>
                    <p:pic>
                      <p:nvPicPr>
                        <p:cNvPr id="143392" name="Object 32">
                          <a:extLst>
                            <a:ext uri="{FF2B5EF4-FFF2-40B4-BE49-F238E27FC236}">
                              <a16:creationId xmlns:a16="http://schemas.microsoft.com/office/drawing/2014/main" id="{26782E0C-D12C-4F7B-B156-CB6346EAF4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9" y="1209"/>
                          <a:ext cx="149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F7E33E0-A84C-4F30-809B-C2F7B60BE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969297"/>
              </p:ext>
            </p:extLst>
          </p:nvPr>
        </p:nvGraphicFramePr>
        <p:xfrm>
          <a:off x="1284966" y="4509091"/>
          <a:ext cx="1064311" cy="504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" name="AxMath" r:id="rId12" imgW="576720" imgH="272520" progId="Equation.AxMath">
                  <p:embed/>
                </p:oleObj>
              </mc:Choice>
              <mc:Fallback>
                <p:oleObj name="AxMath" r:id="rId12" imgW="576720" imgH="2725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84966" y="4509091"/>
                        <a:ext cx="1064311" cy="504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4363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不对称三相电路的计算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6573D-7E3A-4E29-A2C1-EA12FC25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6177253" cy="1884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376E45-7C11-48B2-8A20-8BE9FFA1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51107"/>
            <a:ext cx="3301030" cy="18843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D34A6-C51D-45A1-8E45-EBFE84C79BB8}"/>
              </a:ext>
            </a:extLst>
          </p:cNvPr>
          <p:cNvSpPr txBox="1"/>
          <p:nvPr/>
        </p:nvSpPr>
        <p:spPr>
          <a:xfrm>
            <a:off x="1944039" y="5589002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3998373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不对称三相电路的计算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618FEE-6507-46FB-BB18-46C7B98D8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27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6598772-553E-4409-B067-76B9C694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AA524A-9530-431E-8B2E-B1FA4DD6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93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6598772-553E-4409-B067-76B9C694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C198F7-087C-4349-8459-DDB6BC36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1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5A0161-B1D8-4524-84D4-D330D7C02331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对称三相电路功率的计算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39F54A-5310-4103-9DA8-7BD64B267C3D}"/>
              </a:ext>
            </a:extLst>
          </p:cNvPr>
          <p:cNvSpPr txBox="1"/>
          <p:nvPr/>
        </p:nvSpPr>
        <p:spPr>
          <a:xfrm>
            <a:off x="676603" y="1708885"/>
            <a:ext cx="1205999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瞬时功率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0234F7-001A-4B20-B73A-AC21AF67F97F}"/>
              </a:ext>
            </a:extLst>
          </p:cNvPr>
          <p:cNvSpPr txBox="1"/>
          <p:nvPr/>
        </p:nvSpPr>
        <p:spPr>
          <a:xfrm>
            <a:off x="676603" y="2136461"/>
            <a:ext cx="5526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设各相的电压与电流取关联参考方向，且取</a:t>
            </a:r>
            <a:r>
              <a:rPr lang="en-US" altLang="zh-CN" dirty="0"/>
              <a:t>A</a:t>
            </a:r>
            <a:r>
              <a:rPr lang="zh-CN" altLang="en-US" dirty="0"/>
              <a:t>相相电压为参考正弦量，即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F3FDD2-5A67-4297-A020-31001706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03" y="3163853"/>
            <a:ext cx="5652001" cy="2341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079572-6E3D-47BB-B66F-5299A7EE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71" y="2782792"/>
            <a:ext cx="3495529" cy="385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D7BCD5-8BBF-48E5-BE89-C9FF4925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3" y="5696961"/>
            <a:ext cx="6732001" cy="5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5A0161-B1D8-4524-84D4-D330D7C02331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对称三相电路功率的计算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69B01D-A2D7-4B7D-8CDD-80C29DD6E4FA}"/>
              </a:ext>
            </a:extLst>
          </p:cNvPr>
          <p:cNvSpPr txBox="1"/>
          <p:nvPr/>
        </p:nvSpPr>
        <p:spPr>
          <a:xfrm>
            <a:off x="676603" y="1708885"/>
            <a:ext cx="1205999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平均功率</a:t>
            </a:r>
          </a:p>
        </p:txBody>
      </p:sp>
      <p:graphicFrame>
        <p:nvGraphicFramePr>
          <p:cNvPr id="8" name="Object 15">
            <a:extLst>
              <a:ext uri="{FF2B5EF4-FFF2-40B4-BE49-F238E27FC236}">
                <a16:creationId xmlns:a16="http://schemas.microsoft.com/office/drawing/2014/main" id="{B0917DE4-8927-4BA0-B270-817117A06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43614"/>
              </p:ext>
            </p:extLst>
          </p:nvPr>
        </p:nvGraphicFramePr>
        <p:xfrm>
          <a:off x="2039938" y="3871913"/>
          <a:ext cx="179387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51215" name="Object 15">
                        <a:extLst>
                          <a:ext uri="{FF2B5EF4-FFF2-40B4-BE49-F238E27FC236}">
                            <a16:creationId xmlns:a16="http://schemas.microsoft.com/office/drawing/2014/main" id="{4261B7A3-6F3C-4B61-82F7-1A1824EF35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871913"/>
                        <a:ext cx="179387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">
            <a:extLst>
              <a:ext uri="{FF2B5EF4-FFF2-40B4-BE49-F238E27FC236}">
                <a16:creationId xmlns:a16="http://schemas.microsoft.com/office/drawing/2014/main" id="{8A8167EE-72FB-4660-9A31-A857435FC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601717"/>
              </p:ext>
            </p:extLst>
          </p:nvPr>
        </p:nvGraphicFramePr>
        <p:xfrm>
          <a:off x="6303963" y="4116388"/>
          <a:ext cx="2286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5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51217" name="Object 17">
                        <a:extLst>
                          <a:ext uri="{FF2B5EF4-FFF2-40B4-BE49-F238E27FC236}">
                            <a16:creationId xmlns:a16="http://schemas.microsoft.com/office/drawing/2014/main" id="{FA0C0E1D-0F15-4486-9A7F-E9368B31D8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4116388"/>
                        <a:ext cx="22860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00FFCC">
                                  <a:gamma/>
                                  <a:shade val="60000"/>
                                  <a:invGamma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">
            <a:extLst>
              <a:ext uri="{FF2B5EF4-FFF2-40B4-BE49-F238E27FC236}">
                <a16:creationId xmlns:a16="http://schemas.microsoft.com/office/drawing/2014/main" id="{B7DC8FA0-A42E-4615-9A8C-470EBF398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803096"/>
              </p:ext>
            </p:extLst>
          </p:nvPr>
        </p:nvGraphicFramePr>
        <p:xfrm>
          <a:off x="2133600" y="4397375"/>
          <a:ext cx="17938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51218" name="Object 18">
                        <a:extLst>
                          <a:ext uri="{FF2B5EF4-FFF2-40B4-BE49-F238E27FC236}">
                            <a16:creationId xmlns:a16="http://schemas.microsoft.com/office/drawing/2014/main" id="{58C3BADE-22E5-4743-B3E7-D3D204956E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97375"/>
                        <a:ext cx="179388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1">
            <a:extLst>
              <a:ext uri="{FF2B5EF4-FFF2-40B4-BE49-F238E27FC236}">
                <a16:creationId xmlns:a16="http://schemas.microsoft.com/office/drawing/2014/main" id="{D802C1D7-DAC9-4C59-A5A3-69F1BA2438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612910"/>
              </p:ext>
            </p:extLst>
          </p:nvPr>
        </p:nvGraphicFramePr>
        <p:xfrm>
          <a:off x="3560763" y="1824038"/>
          <a:ext cx="133350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7" name="Equation" r:id="rId9" imgW="114120" imgH="177480" progId="Equation.DSMT4">
                  <p:embed/>
                </p:oleObj>
              </mc:Choice>
              <mc:Fallback>
                <p:oleObj name="Equation" r:id="rId9" imgW="114120" imgH="177480" progId="Equation.DSMT4">
                  <p:embed/>
                  <p:pic>
                    <p:nvPicPr>
                      <p:cNvPr id="51221" name="Object 21">
                        <a:extLst>
                          <a:ext uri="{FF2B5EF4-FFF2-40B4-BE49-F238E27FC236}">
                            <a16:creationId xmlns:a16="http://schemas.microsoft.com/office/drawing/2014/main" id="{D4A4B488-27F4-485C-A38E-50C8F2C64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763" y="1824038"/>
                        <a:ext cx="133350" cy="20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4DA552FB-4827-4369-841A-303C1D871F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603" y="2989506"/>
            <a:ext cx="4975398" cy="937194"/>
          </a:xfrm>
          <a:prstGeom prst="rect">
            <a:avLst/>
          </a:prstGeom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4748058-1FF3-4F61-8B11-D7ACBE382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22273"/>
              </p:ext>
            </p:extLst>
          </p:nvPr>
        </p:nvGraphicFramePr>
        <p:xfrm>
          <a:off x="637003" y="2352259"/>
          <a:ext cx="256381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8" name="AxMath" r:id="rId12" imgW="1347840" imgH="228960" progId="Equation.AxMath">
                  <p:embed/>
                </p:oleObj>
              </mc:Choice>
              <mc:Fallback>
                <p:oleObj name="AxMath" r:id="rId12" imgW="1347840" imgH="22896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7003" y="2352259"/>
                        <a:ext cx="2563812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0D40A1E-7C88-46DE-AE83-230142146E5A}"/>
                  </a:ext>
                </a:extLst>
              </p:cNvPr>
              <p:cNvSpPr txBox="1"/>
              <p:nvPr/>
            </p:nvSpPr>
            <p:spPr>
              <a:xfrm>
                <a:off x="676603" y="4432953"/>
                <a:ext cx="6606004" cy="1038682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对称三相电路的平均功率等于其中一相平均功率的三倍。 </a:t>
                </a:r>
                <a:endParaRPr lang="en-US" altLang="zh-CN" sz="2000" dirty="0"/>
              </a:p>
              <a:p>
                <a:r>
                  <a:rPr lang="zh-CN" altLang="en-US" sz="2000" dirty="0"/>
                  <a:t>对称三相电路的平均功率也等于线电压、线电流和功率因</a:t>
                </a:r>
                <a:endParaRPr lang="en-US" altLang="zh-CN" sz="2000" dirty="0"/>
              </a:p>
              <a:p>
                <a:r>
                  <a:rPr lang="zh-CN" altLang="en-US" sz="2000" dirty="0"/>
                  <a:t>数三者乘积的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000" dirty="0"/>
                  <a:t>倍 。</a:t>
                </a: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0D40A1E-7C88-46DE-AE83-230142146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03" y="4432953"/>
                <a:ext cx="6606004" cy="1038682"/>
              </a:xfrm>
              <a:prstGeom prst="rect">
                <a:avLst/>
              </a:prstGeom>
              <a:blipFill>
                <a:blip r:embed="rId14"/>
                <a:stretch>
                  <a:fillRect l="-920" t="-2299" b="-8046"/>
                </a:stretch>
              </a:blipFill>
              <a:ln w="1905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6D6FDF91-B7D3-4FA6-9585-7746E6FC97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767431"/>
              </p:ext>
            </p:extLst>
          </p:nvPr>
        </p:nvGraphicFramePr>
        <p:xfrm>
          <a:off x="4907597" y="3553414"/>
          <a:ext cx="2460742" cy="404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AxMath" r:id="rId15" imgW="1438200" imgH="236880" progId="Equation.AxMath">
                  <p:embed/>
                </p:oleObj>
              </mc:Choice>
              <mc:Fallback>
                <p:oleObj name="AxMath" r:id="rId15" imgW="1438200" imgH="236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07597" y="3553414"/>
                        <a:ext cx="2460742" cy="4046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581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4E8590-9CEA-4BEC-A508-4B87BA5C9C78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对称三相电压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8EE7CF-7B64-4E2C-ACA7-873843A6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6" y="1771687"/>
            <a:ext cx="483937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7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1E6932-82A3-412B-A462-9814384DDABA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对称三相电路功率的计算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344203-3022-4AB3-901C-0046164D4282}"/>
              </a:ext>
            </a:extLst>
          </p:cNvPr>
          <p:cNvSpPr txBox="1"/>
          <p:nvPr/>
        </p:nvSpPr>
        <p:spPr>
          <a:xfrm>
            <a:off x="676603" y="1708885"/>
            <a:ext cx="1205999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无功功率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B41637-5D03-4470-BA91-93BD8B25968D}"/>
              </a:ext>
            </a:extLst>
          </p:cNvPr>
          <p:cNvSpPr txBox="1"/>
          <p:nvPr/>
        </p:nvSpPr>
        <p:spPr>
          <a:xfrm>
            <a:off x="676602" y="3429000"/>
            <a:ext cx="1205999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视在功率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B4E76B-27CD-4CAC-ADED-CD011AB1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02" y="2206297"/>
            <a:ext cx="5784771" cy="5473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FDDDFD-865F-4851-A9F4-2D5A7560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42" y="3969305"/>
            <a:ext cx="3517964" cy="6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0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5A0161-B1D8-4524-84D4-D330D7C02331}"/>
              </a:ext>
            </a:extLst>
          </p:cNvPr>
          <p:cNvSpPr txBox="1"/>
          <p:nvPr/>
        </p:nvSpPr>
        <p:spPr>
          <a:xfrm>
            <a:off x="447757" y="1161039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不对称三相电路功率的计算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C4FBA85-31A0-4BC1-8609-C082C0735ABC}"/>
              </a:ext>
            </a:extLst>
          </p:cNvPr>
          <p:cNvGrpSpPr/>
          <p:nvPr/>
        </p:nvGrpSpPr>
        <p:grpSpPr>
          <a:xfrm>
            <a:off x="707733" y="1797661"/>
            <a:ext cx="5940536" cy="3899300"/>
            <a:chOff x="447757" y="1683127"/>
            <a:chExt cx="5940536" cy="38993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7A6D854-B4A8-4D60-AC7D-26407821D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683127"/>
              <a:ext cx="5931093" cy="1619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88E2FC-D7C9-4768-8BA3-678B9E593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57" y="3429000"/>
              <a:ext cx="4762688" cy="215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387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ECFFBFE-30E0-4FE9-95DD-DC11DC53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E2CC5E-320A-4FF3-973F-952D889A9288}"/>
              </a:ext>
            </a:extLst>
          </p:cNvPr>
          <p:cNvSpPr txBox="1"/>
          <p:nvPr/>
        </p:nvSpPr>
        <p:spPr>
          <a:xfrm>
            <a:off x="447757" y="1161039"/>
            <a:ext cx="540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三相电路功率的测量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4D6250-5A90-4E27-A86E-92028252F947}"/>
              </a:ext>
            </a:extLst>
          </p:cNvPr>
          <p:cNvSpPr txBox="1"/>
          <p:nvPr/>
        </p:nvSpPr>
        <p:spPr>
          <a:xfrm>
            <a:off x="447757" y="1814911"/>
            <a:ext cx="66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二功率表法          </a:t>
            </a:r>
            <a:r>
              <a:rPr lang="zh-CN" altLang="en-US" dirty="0"/>
              <a:t>测量任意</a:t>
            </a:r>
            <a:r>
              <a:rPr lang="en-US" altLang="zh-CN" dirty="0"/>
              <a:t>(</a:t>
            </a:r>
            <a:r>
              <a:rPr lang="zh-CN" altLang="en-US" dirty="0"/>
              <a:t>对称或不对称</a:t>
            </a:r>
            <a:r>
              <a:rPr lang="en-US" altLang="zh-CN" dirty="0"/>
              <a:t>)</a:t>
            </a:r>
            <a:r>
              <a:rPr lang="zh-CN" altLang="en-US" dirty="0"/>
              <a:t>三相三线制的功率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09ADA38D-8138-4AA0-9F35-1B7C0353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408" y="2348999"/>
            <a:ext cx="4782596" cy="260868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6DB78B52-53DE-4E71-8E3E-FE1799A4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7" y="2461657"/>
            <a:ext cx="3373734" cy="187732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40F2F322-53F6-491C-8C34-0DDABF93E942}"/>
              </a:ext>
            </a:extLst>
          </p:cNvPr>
          <p:cNvSpPr txBox="1"/>
          <p:nvPr/>
        </p:nvSpPr>
        <p:spPr>
          <a:xfrm>
            <a:off x="597683" y="5122444"/>
            <a:ext cx="7214320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若</a:t>
            </a:r>
            <a:r>
              <a:rPr lang="en-US" altLang="zh-CN" dirty="0"/>
              <a:t>W</a:t>
            </a:r>
            <a:r>
              <a:rPr lang="en-US" altLang="zh-CN" baseline="-25000" dirty="0"/>
              <a:t>1</a:t>
            </a:r>
            <a:r>
              <a:rPr lang="zh-CN" altLang="en-US" dirty="0"/>
              <a:t>的读数为</a:t>
            </a:r>
            <a:r>
              <a:rPr lang="en-US" altLang="zh-CN" i="1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zh-CN" altLang="en-US" dirty="0"/>
              <a:t>， </a:t>
            </a:r>
            <a:r>
              <a:rPr lang="en-US" altLang="zh-CN" dirty="0"/>
              <a:t>W</a:t>
            </a:r>
            <a:r>
              <a:rPr lang="en-US" altLang="zh-CN" baseline="-25000" dirty="0"/>
              <a:t>2 </a:t>
            </a:r>
            <a:r>
              <a:rPr lang="zh-CN" altLang="en-US" dirty="0"/>
              <a:t>的读数为</a:t>
            </a:r>
            <a:r>
              <a:rPr lang="en-US" altLang="zh-CN" i="1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，则  </a:t>
            </a:r>
            <a:r>
              <a:rPr lang="en-US" altLang="zh-CN" i="1" dirty="0"/>
              <a:t>P</a:t>
            </a:r>
            <a:r>
              <a:rPr lang="en-US" altLang="zh-CN" dirty="0"/>
              <a:t>=</a:t>
            </a:r>
            <a:r>
              <a:rPr lang="en-US" altLang="zh-CN" i="1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+</a:t>
            </a:r>
            <a:r>
              <a:rPr lang="en-US" altLang="zh-CN" i="1" dirty="0"/>
              <a:t>P</a:t>
            </a:r>
            <a:r>
              <a:rPr lang="en-US" altLang="zh-CN" baseline="-25000" dirty="0"/>
              <a:t>2   </a:t>
            </a:r>
            <a:r>
              <a:rPr lang="zh-CN" altLang="en-US" dirty="0"/>
              <a:t>即为三相总功率。</a:t>
            </a:r>
          </a:p>
        </p:txBody>
      </p:sp>
    </p:spTree>
    <p:extLst>
      <p:ext uri="{BB962C8B-B14F-4D97-AF65-F5344CB8AC3E}">
        <p14:creationId xmlns:p14="http://schemas.microsoft.com/office/powerpoint/2010/main" val="2422441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22E7BDA-6AB7-41D7-8497-A106A22C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B063AA-7920-4D17-96F2-A1D657A3C59B}"/>
              </a:ext>
            </a:extLst>
          </p:cNvPr>
          <p:cNvSpPr txBox="1"/>
          <p:nvPr/>
        </p:nvSpPr>
        <p:spPr>
          <a:xfrm>
            <a:off x="447757" y="1161039"/>
            <a:ext cx="540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三相电路功率的测量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009CB4-3E60-430C-959D-5D3E8099062B}"/>
              </a:ext>
            </a:extLst>
          </p:cNvPr>
          <p:cNvSpPr txBox="1"/>
          <p:nvPr/>
        </p:nvSpPr>
        <p:spPr>
          <a:xfrm>
            <a:off x="447757" y="1814911"/>
            <a:ext cx="663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三功率表法          </a:t>
            </a:r>
            <a:r>
              <a:rPr lang="zh-CN" altLang="en-US" dirty="0"/>
              <a:t>测量任意</a:t>
            </a:r>
            <a:r>
              <a:rPr lang="en-US" altLang="zh-CN" dirty="0"/>
              <a:t>(</a:t>
            </a:r>
            <a:r>
              <a:rPr lang="zh-CN" altLang="en-US" dirty="0"/>
              <a:t>对称或不对称</a:t>
            </a:r>
            <a:r>
              <a:rPr lang="en-US" altLang="zh-CN" dirty="0"/>
              <a:t>)</a:t>
            </a:r>
            <a:r>
              <a:rPr lang="zh-CN" altLang="en-US" dirty="0"/>
              <a:t>三相四线制的功率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5CFFA9-A567-409B-8C35-DD8F69AE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7" y="2426978"/>
            <a:ext cx="3652168" cy="2324759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4DDA259E-6415-40D3-B7D0-584B42B08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585" y="3389112"/>
            <a:ext cx="5700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若负载对称，则需一块表，</a:t>
            </a:r>
            <a:endParaRPr lang="en-US" altLang="zh-CN" sz="2000" b="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eaLnBrk="1" hangingPunct="1"/>
            <a:r>
              <a:rPr lang="zh-CN" altLang="en-US" sz="20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读数乘以 </a:t>
            </a:r>
            <a:r>
              <a:rPr lang="en-US" altLang="zh-CN" sz="20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2000" b="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  <p:graphicFrame>
        <p:nvGraphicFramePr>
          <p:cNvPr id="11" name="Object 52">
            <a:extLst>
              <a:ext uri="{FF2B5EF4-FFF2-40B4-BE49-F238E27FC236}">
                <a16:creationId xmlns:a16="http://schemas.microsoft.com/office/drawing/2014/main" id="{FC959938-B51C-4C77-8500-3C3D1B1E9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600927"/>
              </p:ext>
            </p:extLst>
          </p:nvPr>
        </p:nvGraphicFramePr>
        <p:xfrm>
          <a:off x="4271585" y="2779954"/>
          <a:ext cx="2460417" cy="49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公式" r:id="rId4" imgW="1130300" imgH="228600" progId="Equation.3">
                  <p:embed/>
                </p:oleObj>
              </mc:Choice>
              <mc:Fallback>
                <p:oleObj name="公式" r:id="rId4" imgW="1130300" imgH="228600" progId="Equation.3">
                  <p:embed/>
                  <p:pic>
                    <p:nvPicPr>
                      <p:cNvPr id="55348" name="Object 52">
                        <a:extLst>
                          <a:ext uri="{FF2B5EF4-FFF2-40B4-BE49-F238E27FC236}">
                            <a16:creationId xmlns:a16="http://schemas.microsoft.com/office/drawing/2014/main" id="{F3176BCF-3EE4-4140-A9C8-9DE56B825D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585" y="2779954"/>
                        <a:ext cx="2460417" cy="49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5858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543544-14C5-4AFA-9572-49E0A12C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998"/>
            <a:ext cx="5760955" cy="12344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2389C0-5F13-45DA-8501-06DD622E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03488"/>
            <a:ext cx="1990657" cy="20382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DA695D-8C9C-4A25-AF4B-1F581BAC1828}"/>
              </a:ext>
            </a:extLst>
          </p:cNvPr>
          <p:cNvSpPr txBox="1"/>
          <p:nvPr/>
        </p:nvSpPr>
        <p:spPr>
          <a:xfrm>
            <a:off x="2193298" y="5589002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1678934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8E0C978-9081-4BFC-86AC-A4937A74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A36C3C-1054-49A9-B08B-B945A56A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7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8E20F-8CE3-40B0-B44C-62DB8684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3217"/>
            <a:ext cx="2495898" cy="1543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ADDBE4-45CF-4FD8-91C4-5736FFDA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18" y="1089951"/>
            <a:ext cx="6232422" cy="15432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C35C65-5589-409C-B21D-4E1431033FC2}"/>
              </a:ext>
            </a:extLst>
          </p:cNvPr>
          <p:cNvSpPr txBox="1"/>
          <p:nvPr/>
        </p:nvSpPr>
        <p:spPr>
          <a:xfrm>
            <a:off x="1974599" y="4509001"/>
            <a:ext cx="4757403" cy="369332"/>
          </a:xfrm>
          <a:prstGeom prst="rect">
            <a:avLst/>
          </a:prstGeom>
          <a:noFill/>
          <a:ln w="19050">
            <a:solidFill>
              <a:srgbClr val="1E1E8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请先独立完成，然后到下一页查看答案</a:t>
            </a:r>
          </a:p>
        </p:txBody>
      </p:sp>
    </p:spTree>
    <p:extLst>
      <p:ext uri="{BB962C8B-B14F-4D97-AF65-F5344CB8AC3E}">
        <p14:creationId xmlns:p14="http://schemas.microsoft.com/office/powerpoint/2010/main" val="1057335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8E0C978-9081-4BFC-86AC-A4937A74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三相电路的功率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5522AA-B26F-4752-8934-E1E8C06F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82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0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730AFD-5834-486A-B1E2-FA64E3373A84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对称三相电压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FCE2E18-8DE9-4FC9-99B8-F614C36F2D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962894"/>
              </p:ext>
            </p:extLst>
          </p:nvPr>
        </p:nvGraphicFramePr>
        <p:xfrm>
          <a:off x="646125" y="2227608"/>
          <a:ext cx="3887129" cy="123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AxMath" r:id="rId3" imgW="2396520" imgH="759240" progId="Equation.AxMath">
                  <p:embed/>
                </p:oleObj>
              </mc:Choice>
              <mc:Fallback>
                <p:oleObj name="AxMath" r:id="rId3" imgW="2396520" imgH="7592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25" y="2227608"/>
                        <a:ext cx="3887129" cy="123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7F0ADF4-B0FD-46B3-8116-EFFA09D67C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460871"/>
              </p:ext>
            </p:extLst>
          </p:nvPr>
        </p:nvGraphicFramePr>
        <p:xfrm>
          <a:off x="646125" y="4336942"/>
          <a:ext cx="3240003" cy="1258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AxMath" r:id="rId5" imgW="2191320" imgH="851040" progId="Equation.AxMath">
                  <p:embed/>
                </p:oleObj>
              </mc:Choice>
              <mc:Fallback>
                <p:oleObj name="AxMath" r:id="rId5" imgW="2191320" imgH="85104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125" y="4336942"/>
                        <a:ext cx="3240003" cy="1258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703A923-0E00-4213-8772-710934455979}"/>
              </a:ext>
            </a:extLst>
          </p:cNvPr>
          <p:cNvSpPr txBox="1"/>
          <p:nvPr/>
        </p:nvSpPr>
        <p:spPr>
          <a:xfrm>
            <a:off x="319298" y="1732062"/>
            <a:ext cx="32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负序（或逆序）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35D71F-1789-4A66-80F3-2D03F938AA27}"/>
              </a:ext>
            </a:extLst>
          </p:cNvPr>
          <p:cNvSpPr txBox="1"/>
          <p:nvPr/>
        </p:nvSpPr>
        <p:spPr>
          <a:xfrm>
            <a:off x="319297" y="3798886"/>
            <a:ext cx="32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零序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B418F48F-6CFC-481D-B41E-6F56D209E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74" y="6023719"/>
            <a:ext cx="4570482" cy="369332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以后如果不加说明，一般都认为是正相序。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ACF4E7D-A8EB-49E5-BB4F-6F35D35ED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098177"/>
              </p:ext>
            </p:extLst>
          </p:nvPr>
        </p:nvGraphicFramePr>
        <p:xfrm>
          <a:off x="5094556" y="2101394"/>
          <a:ext cx="2061060" cy="136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AxMath" r:id="rId7" imgW="1192680" imgH="790920" progId="Equation.AxMath">
                  <p:embed/>
                </p:oleObj>
              </mc:Choice>
              <mc:Fallback>
                <p:oleObj name="AxMath" r:id="rId7" imgW="1192680" imgH="7909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4556" y="2101394"/>
                        <a:ext cx="2061060" cy="1365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24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F2373D-728E-41BF-B10D-3AE0D3A21422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对称三相负载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968892B-CC21-4130-9232-AE7DAE84C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675502"/>
              </p:ext>
            </p:extLst>
          </p:nvPr>
        </p:nvGraphicFramePr>
        <p:xfrm>
          <a:off x="679484" y="4718467"/>
          <a:ext cx="7132519" cy="713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AxMath" r:id="rId3" imgW="4871880" imgH="487800" progId="Equation.AxMath">
                  <p:embed/>
                </p:oleObj>
              </mc:Choice>
              <mc:Fallback>
                <p:oleObj name="AxMath" r:id="rId3" imgW="4871880" imgH="4878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484" y="4718467"/>
                        <a:ext cx="7132519" cy="713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E4D32D6-2B79-45D4-BB07-724FEDC09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6" y="2377201"/>
            <a:ext cx="3153215" cy="2114845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D3330B4-38CE-4F74-A6CF-EAA943763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269321"/>
              </p:ext>
            </p:extLst>
          </p:nvPr>
        </p:nvGraphicFramePr>
        <p:xfrm>
          <a:off x="679484" y="1913783"/>
          <a:ext cx="3892516" cy="373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AxMath" r:id="rId6" imgW="2379240" imgH="227880" progId="Equation.AxMath">
                  <p:embed/>
                </p:oleObj>
              </mc:Choice>
              <mc:Fallback>
                <p:oleObj name="AxMath" r:id="rId6" imgW="2379240" imgH="2278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9484" y="1913783"/>
                        <a:ext cx="3892516" cy="373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78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3ED7DE6-C377-40AC-847E-385C2C7B7CB5}"/>
              </a:ext>
            </a:extLst>
          </p:cNvPr>
          <p:cNvSpPr txBox="1"/>
          <p:nvPr/>
        </p:nvSpPr>
        <p:spPr>
          <a:xfrm>
            <a:off x="457200" y="1268998"/>
            <a:ext cx="540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对称三相电路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6FF302-3E40-498D-AEA9-577E24CA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97" y="1638330"/>
            <a:ext cx="4655921" cy="16938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A5B8BB-42CE-41A8-9FBC-4DF003A67D91}"/>
              </a:ext>
            </a:extLst>
          </p:cNvPr>
          <p:cNvSpPr txBox="1"/>
          <p:nvPr/>
        </p:nvSpPr>
        <p:spPr>
          <a:xfrm>
            <a:off x="457200" y="3979866"/>
            <a:ext cx="32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：确定下列电源的相序。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00D5C5-46AB-464C-A8C5-74E6A5F6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13" y="4349198"/>
            <a:ext cx="3177219" cy="1609135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3CF0C2B-8E8F-4603-B311-03D3B279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</p:spTree>
    <p:extLst>
      <p:ext uri="{BB962C8B-B14F-4D97-AF65-F5344CB8AC3E}">
        <p14:creationId xmlns:p14="http://schemas.microsoft.com/office/powerpoint/2010/main" val="253641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73CF0C2B-8E8F-4603-B311-03D3B279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34804" cy="533400"/>
          </a:xfrm>
        </p:spPr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三相电路相关概念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DA1FB-896A-466A-8EEA-78DAEA958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7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2000398779"/>
  <p:tag name="MOOCFILE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2000398777"/>
  <p:tag name="MOOCFILE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2000398778"/>
  <p:tag name="MOOCFILETYPE" val="1"/>
</p:tagLst>
</file>

<file path=ppt/theme/theme1.xml><?xml version="1.0" encoding="utf-8"?>
<a:theme xmlns:a="http://schemas.openxmlformats.org/drawingml/2006/main" name="Office 主题​​">
  <a:themeElements>
    <a:clrScheme name="Office 主题​​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 主题​​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​​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2291</TotalTime>
  <Words>1366</Words>
  <Application>Microsoft Office PowerPoint</Application>
  <PresentationFormat>全屏显示(4:3)</PresentationFormat>
  <Paragraphs>263</Paragraphs>
  <Slides>58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等线</vt:lpstr>
      <vt:lpstr>宋体</vt:lpstr>
      <vt:lpstr>Microsoft Yahei</vt:lpstr>
      <vt:lpstr>Arial</vt:lpstr>
      <vt:lpstr>Arial Black</vt:lpstr>
      <vt:lpstr>Cambria Math</vt:lpstr>
      <vt:lpstr>Times New Roman</vt:lpstr>
      <vt:lpstr>Wingdings</vt:lpstr>
      <vt:lpstr>Office 主题​​</vt:lpstr>
      <vt:lpstr>AxMath</vt:lpstr>
      <vt:lpstr>Equation</vt:lpstr>
      <vt:lpstr>公式</vt:lpstr>
      <vt:lpstr>电路IA复习 (7) 三相电路分析</vt:lpstr>
      <vt:lpstr>本讲主要内容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7.1 三相电路相关概念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7.2 对称三相电路的计算</vt:lpstr>
      <vt:lpstr>7.3 不对称三相电路的计算</vt:lpstr>
      <vt:lpstr>7.3 不对称三相电路的计算</vt:lpstr>
      <vt:lpstr>7.3 不对称三相电路的计算</vt:lpstr>
      <vt:lpstr>7.3 不对称三相电路的计算</vt:lpstr>
      <vt:lpstr>7.3 不对称三相电路的计算</vt:lpstr>
      <vt:lpstr>PowerPoint 演示文稿</vt:lpstr>
      <vt:lpstr>PowerPoint 演示文稿</vt:lpstr>
      <vt:lpstr>7.4 三相电路的功率</vt:lpstr>
      <vt:lpstr>7.4 三相电路的功率</vt:lpstr>
      <vt:lpstr>7.4 三相电路的功率</vt:lpstr>
      <vt:lpstr>7.4 三相电路的功率</vt:lpstr>
      <vt:lpstr>7.4 三相电路的功率</vt:lpstr>
      <vt:lpstr>7.4 三相电路的功率</vt:lpstr>
      <vt:lpstr>7.4 三相电路的功率</vt:lpstr>
      <vt:lpstr>7.4 三相电路的功率</vt:lpstr>
      <vt:lpstr>7.4 三相电路的功率</vt:lpstr>
      <vt:lpstr>7.4 三相电路的功率</vt:lpstr>
      <vt:lpstr>谢谢！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M17469</cp:lastModifiedBy>
  <cp:revision>138</cp:revision>
  <cp:lastPrinted>1601-01-01T00:00:00Z</cp:lastPrinted>
  <dcterms:created xsi:type="dcterms:W3CDTF">2022-06-02T16:44:40Z</dcterms:created>
  <dcterms:modified xsi:type="dcterms:W3CDTF">2022-08-12T13:57:23Z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